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921" r:id="rId1"/>
  </p:sldMasterIdLst>
  <p:notesMasterIdLst>
    <p:notesMasterId r:id="rId16"/>
  </p:notesMasterIdLst>
  <p:handoutMasterIdLst>
    <p:handoutMasterId r:id="rId17"/>
  </p:handoutMasterIdLst>
  <p:sldIdLst>
    <p:sldId id="1532" r:id="rId2"/>
    <p:sldId id="1517" r:id="rId3"/>
    <p:sldId id="1519" r:id="rId4"/>
    <p:sldId id="1523" r:id="rId5"/>
    <p:sldId id="1524" r:id="rId6"/>
    <p:sldId id="1520" r:id="rId7"/>
    <p:sldId id="1522" r:id="rId8"/>
    <p:sldId id="1525" r:id="rId9"/>
    <p:sldId id="1526" r:id="rId10"/>
    <p:sldId id="1533" r:id="rId11"/>
    <p:sldId id="1534" r:id="rId12"/>
    <p:sldId id="1535" r:id="rId13"/>
    <p:sldId id="1530" r:id="rId14"/>
    <p:sldId id="1531" r:id="rId15"/>
  </p:sldIdLst>
  <p:sldSz cx="12599988" cy="8640763"/>
  <p:notesSz cx="7099300" cy="10234613"/>
  <p:defaultTextStyle>
    <a:defPPr>
      <a:defRPr lang="en-US"/>
    </a:defPPr>
    <a:lvl1pPr algn="l" rtl="0" fontAlgn="base">
      <a:spcBef>
        <a:spcPct val="0"/>
      </a:spcBef>
      <a:spcAft>
        <a:spcPct val="0"/>
      </a:spcAft>
      <a:defRPr sz="2200" kern="1200">
        <a:solidFill>
          <a:schemeClr val="tx1"/>
        </a:solidFill>
        <a:latin typeface="Arial" pitchFamily="34" charset="0"/>
        <a:ea typeface="+mn-ea"/>
        <a:cs typeface="Arial" pitchFamily="34" charset="0"/>
      </a:defRPr>
    </a:lvl1pPr>
    <a:lvl2pPr marL="479112" algn="l" rtl="0" fontAlgn="base">
      <a:spcBef>
        <a:spcPct val="0"/>
      </a:spcBef>
      <a:spcAft>
        <a:spcPct val="0"/>
      </a:spcAft>
      <a:defRPr sz="2200" kern="1200">
        <a:solidFill>
          <a:schemeClr val="tx1"/>
        </a:solidFill>
        <a:latin typeface="Arial" pitchFamily="34" charset="0"/>
        <a:ea typeface="+mn-ea"/>
        <a:cs typeface="Arial" pitchFamily="34" charset="0"/>
      </a:defRPr>
    </a:lvl2pPr>
    <a:lvl3pPr marL="958223" algn="l" rtl="0" fontAlgn="base">
      <a:spcBef>
        <a:spcPct val="0"/>
      </a:spcBef>
      <a:spcAft>
        <a:spcPct val="0"/>
      </a:spcAft>
      <a:defRPr sz="2200" kern="1200">
        <a:solidFill>
          <a:schemeClr val="tx1"/>
        </a:solidFill>
        <a:latin typeface="Arial" pitchFamily="34" charset="0"/>
        <a:ea typeface="+mn-ea"/>
        <a:cs typeface="Arial" pitchFamily="34" charset="0"/>
      </a:defRPr>
    </a:lvl3pPr>
    <a:lvl4pPr marL="1437333" algn="l" rtl="0" fontAlgn="base">
      <a:spcBef>
        <a:spcPct val="0"/>
      </a:spcBef>
      <a:spcAft>
        <a:spcPct val="0"/>
      </a:spcAft>
      <a:defRPr sz="2200" kern="1200">
        <a:solidFill>
          <a:schemeClr val="tx1"/>
        </a:solidFill>
        <a:latin typeface="Arial" pitchFamily="34" charset="0"/>
        <a:ea typeface="+mn-ea"/>
        <a:cs typeface="Arial" pitchFamily="34" charset="0"/>
      </a:defRPr>
    </a:lvl4pPr>
    <a:lvl5pPr marL="1916445" algn="l" rtl="0" fontAlgn="base">
      <a:spcBef>
        <a:spcPct val="0"/>
      </a:spcBef>
      <a:spcAft>
        <a:spcPct val="0"/>
      </a:spcAft>
      <a:defRPr sz="2200" kern="1200">
        <a:solidFill>
          <a:schemeClr val="tx1"/>
        </a:solidFill>
        <a:latin typeface="Arial" pitchFamily="34" charset="0"/>
        <a:ea typeface="+mn-ea"/>
        <a:cs typeface="Arial" pitchFamily="34" charset="0"/>
      </a:defRPr>
    </a:lvl5pPr>
    <a:lvl6pPr marL="2395556" algn="l" defTabSz="958223" rtl="0" eaLnBrk="1" latinLnBrk="0" hangingPunct="1">
      <a:defRPr sz="2200" kern="1200">
        <a:solidFill>
          <a:schemeClr val="tx1"/>
        </a:solidFill>
        <a:latin typeface="Arial" pitchFamily="34" charset="0"/>
        <a:ea typeface="+mn-ea"/>
        <a:cs typeface="Arial" pitchFamily="34" charset="0"/>
      </a:defRPr>
    </a:lvl6pPr>
    <a:lvl7pPr marL="2874667" algn="l" defTabSz="958223" rtl="0" eaLnBrk="1" latinLnBrk="0" hangingPunct="1">
      <a:defRPr sz="2200" kern="1200">
        <a:solidFill>
          <a:schemeClr val="tx1"/>
        </a:solidFill>
        <a:latin typeface="Arial" pitchFamily="34" charset="0"/>
        <a:ea typeface="+mn-ea"/>
        <a:cs typeface="Arial" pitchFamily="34" charset="0"/>
      </a:defRPr>
    </a:lvl7pPr>
    <a:lvl8pPr marL="3353778" algn="l" defTabSz="958223" rtl="0" eaLnBrk="1" latinLnBrk="0" hangingPunct="1">
      <a:defRPr sz="2200" kern="1200">
        <a:solidFill>
          <a:schemeClr val="tx1"/>
        </a:solidFill>
        <a:latin typeface="Arial" pitchFamily="34" charset="0"/>
        <a:ea typeface="+mn-ea"/>
        <a:cs typeface="Arial" pitchFamily="34" charset="0"/>
      </a:defRPr>
    </a:lvl8pPr>
    <a:lvl9pPr marL="3832890" algn="l" defTabSz="958223" rtl="0" eaLnBrk="1" latinLnBrk="0" hangingPunct="1">
      <a:defRPr sz="22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Раздел по умолчанию" id="{0134A73B-D397-4333-9346-1DAFC83CF2E5}">
          <p14:sldIdLst>
            <p14:sldId id="1532"/>
            <p14:sldId id="1517"/>
            <p14:sldId id="1519"/>
            <p14:sldId id="1523"/>
            <p14:sldId id="1524"/>
            <p14:sldId id="1520"/>
            <p14:sldId id="1522"/>
            <p14:sldId id="1525"/>
            <p14:sldId id="1526"/>
            <p14:sldId id="1533"/>
            <p14:sldId id="1534"/>
            <p14:sldId id="1535"/>
            <p14:sldId id="1530"/>
            <p14:sldId id="1531"/>
          </p14:sldIdLst>
        </p14:section>
      </p14:sectionLst>
    </p:ext>
    <p:ext uri="{EFAFB233-063F-42B5-8137-9DF3F51BA10A}">
      <p15:sldGuideLst xmlns="" xmlns:p15="http://schemas.microsoft.com/office/powerpoint/2012/main">
        <p15:guide id="1" orient="horz" pos="363" userDrawn="1">
          <p15:clr>
            <a:srgbClr val="A4A3A4"/>
          </p15:clr>
        </p15:guide>
        <p15:guide id="2" orient="horz" pos="839" userDrawn="1">
          <p15:clr>
            <a:srgbClr val="A4A3A4"/>
          </p15:clr>
        </p15:guide>
        <p15:guide id="3" orient="horz" pos="5080" userDrawn="1">
          <p15:clr>
            <a:srgbClr val="A4A3A4"/>
          </p15:clr>
        </p15:guide>
        <p15:guide id="5" orient="horz" pos="1588" userDrawn="1">
          <p15:clr>
            <a:srgbClr val="A4A3A4"/>
          </p15:clr>
        </p15:guide>
        <p15:guide id="6" orient="horz" pos="930" userDrawn="1">
          <p15:clr>
            <a:srgbClr val="A4A3A4"/>
          </p15:clr>
        </p15:guide>
        <p15:guide id="7" pos="226" userDrawn="1">
          <p15:clr>
            <a:srgbClr val="A4A3A4"/>
          </p15:clr>
        </p15:guide>
        <p15:guide id="8" pos="499" userDrawn="1">
          <p15:clr>
            <a:srgbClr val="A4A3A4"/>
          </p15:clr>
        </p15:guide>
        <p15:guide id="9" pos="4037" userDrawn="1">
          <p15:clr>
            <a:srgbClr val="A4A3A4"/>
          </p15:clr>
        </p15:guide>
        <p15:guide id="10" pos="4535" userDrawn="1">
          <p15:clr>
            <a:srgbClr val="A4A3A4"/>
          </p15:clr>
        </p15:guide>
        <p15:guide id="11" pos="7665" userDrawn="1">
          <p15:clr>
            <a:srgbClr val="A4A3A4"/>
          </p15:clr>
        </p15:guide>
        <p15:guide id="12" pos="294" userDrawn="1">
          <p15:clr>
            <a:srgbClr val="A4A3A4"/>
          </p15:clr>
        </p15:guide>
        <p15:guide id="13" pos="1587" userDrawn="1">
          <p15:clr>
            <a:srgbClr val="A4A3A4"/>
          </p15:clr>
        </p15:guide>
        <p15:guide id="14" orient="horz" pos="1111" userDrawn="1">
          <p15:clr>
            <a:srgbClr val="A4A3A4"/>
          </p15:clr>
        </p15:guide>
        <p15:guide id="15" orient="horz" pos="1429" userDrawn="1">
          <p15:clr>
            <a:srgbClr val="A4A3A4"/>
          </p15:clr>
        </p15:guide>
        <p15:guide id="16" orient="horz" pos="2223" userDrawn="1">
          <p15:clr>
            <a:srgbClr val="A4A3A4"/>
          </p15:clr>
        </p15:guide>
      </p15:sldGuideLst>
    </p:ext>
    <p:ext uri="{2D200454-40CA-4A62-9FC3-DE9A4176ACB9}">
      <p15:notesGuideLst xmlns="" xmlns:p15="http://schemas.microsoft.com/office/powerpoint/2012/main">
        <p15:guide id="1" orient="horz" pos="3224"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 id="1" name="Гончарова Татьяна Вячеславовна" initials="ГТВ" lastIdx="7" clrIdx="1">
    <p:extLst/>
  </p:cmAuthor>
  <p:cmAuthor id="2" name="Тарасов Вадим Александрович" initials="ТВА"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2F2F2"/>
    <a:srgbClr val="0070C0"/>
    <a:srgbClr val="1F4E79"/>
    <a:srgbClr val="F5750B"/>
    <a:srgbClr val="E7F5FE"/>
    <a:srgbClr val="AFE2FF"/>
    <a:srgbClr val="8BCDFF"/>
    <a:srgbClr val="ACCCEA"/>
    <a:srgbClr val="FCD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535" autoAdjust="0"/>
  </p:normalViewPr>
  <p:slideViewPr>
    <p:cSldViewPr snapToGrid="0" showGuides="1">
      <p:cViewPr>
        <p:scale>
          <a:sx n="84" d="100"/>
          <a:sy n="84" d="100"/>
        </p:scale>
        <p:origin x="-78" y="-276"/>
      </p:cViewPr>
      <p:guideLst>
        <p:guide orient="horz" pos="363"/>
        <p:guide orient="horz" pos="839"/>
        <p:guide orient="horz" pos="5080"/>
        <p:guide orient="horz" pos="1588"/>
        <p:guide orient="horz" pos="930"/>
        <p:guide orient="horz" pos="1111"/>
        <p:guide orient="horz" pos="1429"/>
        <p:guide orient="horz" pos="2223"/>
        <p:guide pos="226"/>
        <p:guide pos="499"/>
        <p:guide pos="4037"/>
        <p:guide pos="4535"/>
        <p:guide pos="7665"/>
        <p:guide pos="294"/>
        <p:guide pos="15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78" d="100"/>
          <a:sy n="78" d="100"/>
        </p:scale>
        <p:origin x="3978" y="108"/>
      </p:cViewPr>
      <p:guideLst>
        <p:guide orient="horz" pos="3224"/>
        <p:guide pos="22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3077344" cy="511731"/>
          </a:xfrm>
          <a:prstGeom prst="rect">
            <a:avLst/>
          </a:prstGeom>
          <a:noFill/>
          <a:ln w="9525">
            <a:noFill/>
            <a:miter lim="800000"/>
            <a:headEnd/>
            <a:tailEnd/>
          </a:ln>
        </p:spPr>
        <p:txBody>
          <a:bodyPr vert="horz" wrap="square" lIns="64924" tIns="32464" rIns="64924" bIns="32464" numCol="1" anchor="t" anchorCtr="0" compatLnSpc="1">
            <a:prstTxWarp prst="textNoShape">
              <a:avLst/>
            </a:prstTxWarp>
          </a:bodyPr>
          <a:lstStyle>
            <a:lvl1pPr defTabSz="649837">
              <a:defRPr sz="800"/>
            </a:lvl1pPr>
          </a:lstStyle>
          <a:p>
            <a:endParaRPr lang="en-GB" dirty="0"/>
          </a:p>
        </p:txBody>
      </p:sp>
      <p:sp>
        <p:nvSpPr>
          <p:cNvPr id="3" name="Date Placeholder 2"/>
          <p:cNvSpPr>
            <a:spLocks noGrp="1"/>
          </p:cNvSpPr>
          <p:nvPr>
            <p:ph type="dt" sz="quarter" idx="1"/>
          </p:nvPr>
        </p:nvSpPr>
        <p:spPr bwMode="auto">
          <a:xfrm>
            <a:off x="4021959" y="2"/>
            <a:ext cx="3075709" cy="511731"/>
          </a:xfrm>
          <a:prstGeom prst="rect">
            <a:avLst/>
          </a:prstGeom>
          <a:noFill/>
          <a:ln w="9525">
            <a:noFill/>
            <a:miter lim="800000"/>
            <a:headEnd/>
            <a:tailEnd/>
          </a:ln>
        </p:spPr>
        <p:txBody>
          <a:bodyPr vert="horz" wrap="square" lIns="64924" tIns="32464" rIns="64924" bIns="32464" numCol="1" anchor="t" anchorCtr="0" compatLnSpc="1">
            <a:prstTxWarp prst="textNoShape">
              <a:avLst/>
            </a:prstTxWarp>
          </a:bodyPr>
          <a:lstStyle>
            <a:lvl1pPr algn="r" defTabSz="649837">
              <a:defRPr sz="800"/>
            </a:lvl1pPr>
          </a:lstStyle>
          <a:p>
            <a:fld id="{42B58284-BD55-477D-829B-0D8B66B41141}" type="datetimeFigureOut">
              <a:rPr lang="en-US"/>
              <a:pPr/>
              <a:t>9/26/2018</a:t>
            </a:fld>
            <a:endParaRPr lang="en-GB" dirty="0"/>
          </a:p>
        </p:txBody>
      </p:sp>
      <p:sp>
        <p:nvSpPr>
          <p:cNvPr id="4" name="Footer Placeholder 3"/>
          <p:cNvSpPr>
            <a:spLocks noGrp="1"/>
          </p:cNvSpPr>
          <p:nvPr>
            <p:ph type="ftr" sz="quarter" idx="2"/>
          </p:nvPr>
        </p:nvSpPr>
        <p:spPr bwMode="auto">
          <a:xfrm>
            <a:off x="1" y="9721263"/>
            <a:ext cx="3077344" cy="511731"/>
          </a:xfrm>
          <a:prstGeom prst="rect">
            <a:avLst/>
          </a:prstGeom>
          <a:noFill/>
          <a:ln w="9525">
            <a:noFill/>
            <a:miter lim="800000"/>
            <a:headEnd/>
            <a:tailEnd/>
          </a:ln>
        </p:spPr>
        <p:txBody>
          <a:bodyPr vert="horz" wrap="square" lIns="64924" tIns="32464" rIns="64924" bIns="32464" numCol="1" anchor="b" anchorCtr="0" compatLnSpc="1">
            <a:prstTxWarp prst="textNoShape">
              <a:avLst/>
            </a:prstTxWarp>
          </a:bodyPr>
          <a:lstStyle>
            <a:lvl1pPr defTabSz="649837">
              <a:defRPr sz="800"/>
            </a:lvl1pPr>
          </a:lstStyle>
          <a:p>
            <a:endParaRPr lang="en-GB" dirty="0"/>
          </a:p>
        </p:txBody>
      </p:sp>
      <p:sp>
        <p:nvSpPr>
          <p:cNvPr id="5" name="Slide Number Placeholder 4"/>
          <p:cNvSpPr>
            <a:spLocks noGrp="1"/>
          </p:cNvSpPr>
          <p:nvPr>
            <p:ph type="sldNum" sz="quarter" idx="3"/>
          </p:nvPr>
        </p:nvSpPr>
        <p:spPr bwMode="auto">
          <a:xfrm>
            <a:off x="4021959" y="9721263"/>
            <a:ext cx="3075709" cy="511731"/>
          </a:xfrm>
          <a:prstGeom prst="rect">
            <a:avLst/>
          </a:prstGeom>
          <a:noFill/>
          <a:ln w="9525">
            <a:noFill/>
            <a:miter lim="800000"/>
            <a:headEnd/>
            <a:tailEnd/>
          </a:ln>
        </p:spPr>
        <p:txBody>
          <a:bodyPr vert="horz" wrap="square" lIns="64924" tIns="32464" rIns="64924" bIns="32464" numCol="1" anchor="b" anchorCtr="0" compatLnSpc="1">
            <a:prstTxWarp prst="textNoShape">
              <a:avLst/>
            </a:prstTxWarp>
          </a:bodyPr>
          <a:lstStyle>
            <a:lvl1pPr algn="r" defTabSz="649837">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2"/>
            <a:ext cx="3077344" cy="511731"/>
          </a:xfrm>
          <a:prstGeom prst="rect">
            <a:avLst/>
          </a:prstGeom>
          <a:noFill/>
          <a:ln w="9525">
            <a:noFill/>
            <a:miter lim="800000"/>
            <a:headEnd/>
            <a:tailEnd/>
          </a:ln>
        </p:spPr>
        <p:txBody>
          <a:bodyPr vert="horz" wrap="square" lIns="98984" tIns="49493" rIns="98984" bIns="49493" numCol="1" anchor="t" anchorCtr="0" compatLnSpc="1">
            <a:prstTxWarp prst="textNoShape">
              <a:avLst/>
            </a:prstTxWarp>
          </a:bodyPr>
          <a:lstStyle>
            <a:lvl1pPr defTabSz="649837">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4021959" y="2"/>
            <a:ext cx="3075709" cy="511731"/>
          </a:xfrm>
          <a:prstGeom prst="rect">
            <a:avLst/>
          </a:prstGeom>
          <a:noFill/>
          <a:ln w="9525">
            <a:noFill/>
            <a:miter lim="800000"/>
            <a:headEnd/>
            <a:tailEnd/>
          </a:ln>
        </p:spPr>
        <p:txBody>
          <a:bodyPr vert="horz" wrap="square" lIns="98984" tIns="49493" rIns="98984" bIns="49493" numCol="1" anchor="t" anchorCtr="0" compatLnSpc="1">
            <a:prstTxWarp prst="textNoShape">
              <a:avLst/>
            </a:prstTxWarp>
          </a:bodyPr>
          <a:lstStyle>
            <a:lvl1pPr algn="r" defTabSz="649837">
              <a:defRPr sz="1100">
                <a:latin typeface="Calibri" pitchFamily="34" charset="0"/>
              </a:defRPr>
            </a:lvl1pPr>
          </a:lstStyle>
          <a:p>
            <a:fld id="{660D0E8B-676B-4AF2-96B6-20F8C726C38A}" type="datetimeFigureOut">
              <a:rPr lang="en-US"/>
              <a:pPr/>
              <a:t>9/26/2018</a:t>
            </a:fld>
            <a:endParaRPr lang="en-GB" dirty="0"/>
          </a:p>
        </p:txBody>
      </p:sp>
      <p:sp>
        <p:nvSpPr>
          <p:cNvPr id="4" name="Slide Image Placeholder 3"/>
          <p:cNvSpPr>
            <a:spLocks noGrp="1" noRot="1" noChangeAspect="1"/>
          </p:cNvSpPr>
          <p:nvPr>
            <p:ph type="sldImg" idx="2"/>
          </p:nvPr>
        </p:nvSpPr>
        <p:spPr>
          <a:xfrm>
            <a:off x="752475" y="768350"/>
            <a:ext cx="5595938" cy="3836988"/>
          </a:xfrm>
          <a:prstGeom prst="rect">
            <a:avLst/>
          </a:prstGeom>
          <a:noFill/>
          <a:ln w="12700">
            <a:solidFill>
              <a:prstClr val="black"/>
            </a:solidFill>
          </a:ln>
        </p:spPr>
        <p:txBody>
          <a:bodyPr vert="horz" lIns="142646" tIns="71326" rIns="142646" bIns="71326" rtlCol="0" anchor="ctr"/>
          <a:lstStyle/>
          <a:p>
            <a:pPr lvl="0"/>
            <a:endParaRPr lang="en-GB" noProof="0" dirty="0"/>
          </a:p>
        </p:txBody>
      </p:sp>
      <p:sp>
        <p:nvSpPr>
          <p:cNvPr id="5" name="Notes Placeholder 4"/>
          <p:cNvSpPr>
            <a:spLocks noGrp="1"/>
          </p:cNvSpPr>
          <p:nvPr>
            <p:ph type="body" sz="quarter" idx="3"/>
          </p:nvPr>
        </p:nvSpPr>
        <p:spPr bwMode="auto">
          <a:xfrm>
            <a:off x="709279" y="4861447"/>
            <a:ext cx="5680747" cy="4605576"/>
          </a:xfrm>
          <a:prstGeom prst="rect">
            <a:avLst/>
          </a:prstGeom>
          <a:noFill/>
          <a:ln w="9525">
            <a:noFill/>
            <a:miter lim="800000"/>
            <a:headEnd/>
            <a:tailEnd/>
          </a:ln>
        </p:spPr>
        <p:txBody>
          <a:bodyPr vert="horz" wrap="square" lIns="98984" tIns="49493" rIns="98984" bIns="49493"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721263"/>
            <a:ext cx="3077344" cy="511731"/>
          </a:xfrm>
          <a:prstGeom prst="rect">
            <a:avLst/>
          </a:prstGeom>
          <a:noFill/>
          <a:ln w="9525">
            <a:noFill/>
            <a:miter lim="800000"/>
            <a:headEnd/>
            <a:tailEnd/>
          </a:ln>
        </p:spPr>
        <p:txBody>
          <a:bodyPr vert="horz" wrap="square" lIns="98984" tIns="49493" rIns="98984" bIns="49493" numCol="1" anchor="b" anchorCtr="0" compatLnSpc="1">
            <a:prstTxWarp prst="textNoShape">
              <a:avLst/>
            </a:prstTxWarp>
          </a:bodyPr>
          <a:lstStyle>
            <a:lvl1pPr defTabSz="649837">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4021959" y="9721263"/>
            <a:ext cx="3075709" cy="511731"/>
          </a:xfrm>
          <a:prstGeom prst="rect">
            <a:avLst/>
          </a:prstGeom>
          <a:noFill/>
          <a:ln w="9525">
            <a:noFill/>
            <a:miter lim="800000"/>
            <a:headEnd/>
            <a:tailEnd/>
          </a:ln>
        </p:spPr>
        <p:txBody>
          <a:bodyPr vert="horz" wrap="square" lIns="98984" tIns="49493" rIns="98984" bIns="49493" numCol="1" anchor="b" anchorCtr="0" compatLnSpc="1">
            <a:prstTxWarp prst="textNoShape">
              <a:avLst/>
            </a:prstTxWarp>
          </a:bodyPr>
          <a:lstStyle>
            <a:lvl1pPr algn="r" defTabSz="649837">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00" kern="1200">
        <a:solidFill>
          <a:schemeClr val="tx1"/>
        </a:solidFill>
        <a:latin typeface="+mn-lt"/>
        <a:ea typeface="+mn-ea"/>
        <a:cs typeface="+mn-cs"/>
      </a:defRPr>
    </a:lvl1pPr>
    <a:lvl2pPr marL="778556" indent="-299444" algn="l" rtl="0" eaLnBrk="0" fontAlgn="base" hangingPunct="0">
      <a:spcBef>
        <a:spcPct val="30000"/>
      </a:spcBef>
      <a:spcAft>
        <a:spcPct val="0"/>
      </a:spcAft>
      <a:defRPr sz="1300" kern="1200">
        <a:solidFill>
          <a:schemeClr val="tx1"/>
        </a:solidFill>
        <a:latin typeface="+mn-lt"/>
        <a:ea typeface="+mn-ea"/>
        <a:cs typeface="+mn-cs"/>
      </a:defRPr>
    </a:lvl2pPr>
    <a:lvl3pPr marL="1197777" indent="-239555" algn="l" rtl="0" eaLnBrk="0" fontAlgn="base" hangingPunct="0">
      <a:spcBef>
        <a:spcPct val="30000"/>
      </a:spcBef>
      <a:spcAft>
        <a:spcPct val="0"/>
      </a:spcAft>
      <a:defRPr sz="1300" kern="1200">
        <a:solidFill>
          <a:schemeClr val="tx1"/>
        </a:solidFill>
        <a:latin typeface="+mn-lt"/>
        <a:ea typeface="+mn-ea"/>
        <a:cs typeface="+mn-cs"/>
      </a:defRPr>
    </a:lvl3pPr>
    <a:lvl4pPr marL="1676890" indent="-239555" algn="l" rtl="0" eaLnBrk="0" fontAlgn="base" hangingPunct="0">
      <a:spcBef>
        <a:spcPct val="30000"/>
      </a:spcBef>
      <a:spcAft>
        <a:spcPct val="0"/>
      </a:spcAft>
      <a:defRPr sz="1300" kern="1200">
        <a:solidFill>
          <a:schemeClr val="tx1"/>
        </a:solidFill>
        <a:latin typeface="+mn-lt"/>
        <a:ea typeface="+mn-ea"/>
        <a:cs typeface="+mn-cs"/>
      </a:defRPr>
    </a:lvl4pPr>
    <a:lvl5pPr marL="2156001" indent="-239555" algn="l" rtl="0" eaLnBrk="0" fontAlgn="base" hangingPunct="0">
      <a:spcBef>
        <a:spcPct val="30000"/>
      </a:spcBef>
      <a:spcAft>
        <a:spcPct val="0"/>
      </a:spcAft>
      <a:defRPr sz="1300" kern="1200">
        <a:solidFill>
          <a:schemeClr val="tx1"/>
        </a:solidFill>
        <a:latin typeface="+mn-lt"/>
        <a:ea typeface="+mn-ea"/>
        <a:cs typeface="+mn-cs"/>
      </a:defRPr>
    </a:lvl5pPr>
    <a:lvl6pPr marL="2395556" algn="l" defTabSz="958223" rtl="0" eaLnBrk="1" latinLnBrk="0" hangingPunct="1">
      <a:defRPr sz="1300" kern="1200">
        <a:solidFill>
          <a:schemeClr val="tx1"/>
        </a:solidFill>
        <a:latin typeface="+mn-lt"/>
        <a:ea typeface="+mn-ea"/>
        <a:cs typeface="+mn-cs"/>
      </a:defRPr>
    </a:lvl6pPr>
    <a:lvl7pPr marL="2874667" algn="l" defTabSz="958223" rtl="0" eaLnBrk="1" latinLnBrk="0" hangingPunct="1">
      <a:defRPr sz="1300" kern="1200">
        <a:solidFill>
          <a:schemeClr val="tx1"/>
        </a:solidFill>
        <a:latin typeface="+mn-lt"/>
        <a:ea typeface="+mn-ea"/>
        <a:cs typeface="+mn-cs"/>
      </a:defRPr>
    </a:lvl7pPr>
    <a:lvl8pPr marL="3353778" algn="l" defTabSz="958223" rtl="0" eaLnBrk="1" latinLnBrk="0" hangingPunct="1">
      <a:defRPr sz="1300" kern="1200">
        <a:solidFill>
          <a:schemeClr val="tx1"/>
        </a:solidFill>
        <a:latin typeface="+mn-lt"/>
        <a:ea typeface="+mn-ea"/>
        <a:cs typeface="+mn-cs"/>
      </a:defRPr>
    </a:lvl8pPr>
    <a:lvl9pPr marL="3832890" algn="l" defTabSz="9582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52475" y="766763"/>
            <a:ext cx="5594350" cy="3838575"/>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10</a:t>
            </a:fld>
            <a:endParaRPr lang="ru-RU" dirty="0"/>
          </a:p>
        </p:txBody>
      </p:sp>
    </p:spTree>
    <p:extLst>
      <p:ext uri="{BB962C8B-B14F-4D97-AF65-F5344CB8AC3E}">
        <p14:creationId xmlns:p14="http://schemas.microsoft.com/office/powerpoint/2010/main" val="233469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52475" y="766763"/>
            <a:ext cx="5594350" cy="3838575"/>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11</a:t>
            </a:fld>
            <a:endParaRPr lang="ru-RU" dirty="0"/>
          </a:p>
        </p:txBody>
      </p:sp>
    </p:spTree>
    <p:extLst>
      <p:ext uri="{BB962C8B-B14F-4D97-AF65-F5344CB8AC3E}">
        <p14:creationId xmlns:p14="http://schemas.microsoft.com/office/powerpoint/2010/main" val="233469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52475" y="766763"/>
            <a:ext cx="5594350" cy="3838575"/>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12</a:t>
            </a:fld>
            <a:endParaRPr lang="ru-RU" dirty="0"/>
          </a:p>
        </p:txBody>
      </p:sp>
    </p:spTree>
    <p:extLst>
      <p:ext uri="{BB962C8B-B14F-4D97-AF65-F5344CB8AC3E}">
        <p14:creationId xmlns:p14="http://schemas.microsoft.com/office/powerpoint/2010/main" val="2334691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3711345" y="2750245"/>
            <a:ext cx="7069321" cy="5798511"/>
            <a:chOff x="1663" y="1348"/>
            <a:chExt cx="3167" cy="2841"/>
          </a:xfrm>
        </p:grpSpPr>
        <p:sp>
          <p:nvSpPr>
            <p:cNvPr id="5"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1158092">
                <a:defRPr/>
              </a:pPr>
              <a:r>
                <a:rPr kumimoji="0" lang="en-US" sz="1800" dirty="0" smtClean="0">
                  <a:solidFill>
                    <a:srgbClr val="000000"/>
                  </a:solidFill>
                </a:rPr>
                <a:t>CONFIDENTIAL</a:t>
              </a:r>
            </a:p>
          </p:txBody>
        </p:sp>
        <p:sp>
          <p:nvSpPr>
            <p:cNvPr id="6" name="McK Document" hidden="1"/>
            <p:cNvSpPr txBox="1">
              <a:spLocks noChangeArrowheads="1"/>
            </p:cNvSpPr>
            <p:nvPr userDrawn="1"/>
          </p:nvSpPr>
          <p:spPr bwMode="auto">
            <a:xfrm>
              <a:off x="1663" y="3046"/>
              <a:ext cx="3167" cy="136"/>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1158092">
                <a:defRPr/>
              </a:pPr>
              <a:r>
                <a:rPr kumimoji="0" lang="en-US" sz="1800" dirty="0" smtClean="0">
                  <a:solidFill>
                    <a:srgbClr val="000000"/>
                  </a:solidFill>
                </a:rPr>
                <a:t>Document</a:t>
              </a:r>
            </a:p>
          </p:txBody>
        </p:sp>
        <p:sp>
          <p:nvSpPr>
            <p:cNvPr id="7"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1158092">
                <a:defRPr/>
              </a:pPr>
              <a:r>
                <a:rPr kumimoji="0" lang="en-US" sz="1800" dirty="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1100" dirty="0" smtClean="0">
                  <a:solidFill>
                    <a:srgbClr val="000000"/>
                  </a:solidFill>
                  <a:cs typeface="Aria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546049"/>
            <a:ext cx="2877402" cy="8094714"/>
          </a:xfrm>
          <a:prstGeom prst="rect">
            <a:avLst/>
          </a:prstGeom>
          <a:solidFill>
            <a:srgbClr val="E1E2E3"/>
          </a:solidFill>
          <a:ln>
            <a:noFill/>
          </a:ln>
          <a:extLst/>
        </p:spPr>
        <p:txBody>
          <a:bodyPr wrap="none" lIns="115809" tIns="57906" rIns="115809" bIns="57906"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1158092">
              <a:defRPr/>
            </a:pPr>
            <a:endParaRPr kumimoji="0" lang="ru-RU" altLang="ru-RU" sz="1500" i="1" dirty="0" smtClean="0">
              <a:solidFill>
                <a:srgbClr val="000000"/>
              </a:solidFill>
              <a:cs typeface="Arial"/>
            </a:endParaRPr>
          </a:p>
        </p:txBody>
      </p:sp>
      <p:sp>
        <p:nvSpPr>
          <p:cNvPr id="10" name="Rectangle 1041"/>
          <p:cNvSpPr>
            <a:spLocks noChangeArrowheads="1"/>
          </p:cNvSpPr>
          <p:nvPr userDrawn="1">
            <p:custDataLst>
              <p:tags r:id="rId2"/>
            </p:custDataLst>
          </p:nvPr>
        </p:nvSpPr>
        <p:spPr bwMode="auto">
          <a:xfrm rot="10800000" flipH="1">
            <a:off x="2841059" y="0"/>
            <a:ext cx="222115" cy="8658765"/>
          </a:xfrm>
          <a:prstGeom prst="rect">
            <a:avLst/>
          </a:prstGeom>
          <a:gradFill rotWithShape="1">
            <a:gsLst>
              <a:gs pos="0">
                <a:srgbClr val="004E8E"/>
              </a:gs>
              <a:gs pos="100000">
                <a:srgbClr val="FFFFFF"/>
              </a:gs>
            </a:gsLst>
            <a:lin ang="0" scaled="1"/>
          </a:gradFill>
          <a:ln>
            <a:noFill/>
          </a:ln>
          <a:extLst/>
        </p:spPr>
        <p:txBody>
          <a:bodyPr wrap="none" lIns="115809" tIns="57906" rIns="115809" bIns="57906"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1158092">
              <a:defRPr/>
            </a:pPr>
            <a:endParaRPr kumimoji="0" lang="ru-RU" altLang="ru-RU" sz="1500" i="1" dirty="0" smtClean="0">
              <a:solidFill>
                <a:srgbClr val="000000"/>
              </a:solidFill>
              <a:cs typeface="Arial"/>
            </a:endParaRPr>
          </a:p>
        </p:txBody>
      </p:sp>
      <p:sp>
        <p:nvSpPr>
          <p:cNvPr id="11" name="Rectangle 1042"/>
          <p:cNvSpPr>
            <a:spLocks noChangeArrowheads="1"/>
          </p:cNvSpPr>
          <p:nvPr userDrawn="1">
            <p:custDataLst>
              <p:tags r:id="rId3"/>
            </p:custDataLst>
          </p:nvPr>
        </p:nvSpPr>
        <p:spPr bwMode="auto">
          <a:xfrm rot="5400000">
            <a:off x="5989959" y="-6008109"/>
            <a:ext cx="618055" cy="12630277"/>
          </a:xfrm>
          <a:prstGeom prst="rect">
            <a:avLst/>
          </a:prstGeom>
          <a:solidFill>
            <a:srgbClr val="004E8E"/>
          </a:solidFill>
          <a:ln>
            <a:noFill/>
          </a:ln>
          <a:extLst/>
        </p:spPr>
        <p:txBody>
          <a:bodyPr wrap="none" lIns="115809" tIns="57906" rIns="115809" bIns="57906"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1158092">
              <a:defRPr/>
            </a:pPr>
            <a:endParaRPr kumimoji="0" lang="ru-RU" altLang="ru-RU" sz="1500" i="1" dirty="0" smtClean="0">
              <a:solidFill>
                <a:srgbClr val="000000"/>
              </a:solidFill>
              <a:cs typeface="Arial"/>
            </a:endParaRPr>
          </a:p>
        </p:txBody>
      </p:sp>
      <p:sp>
        <p:nvSpPr>
          <p:cNvPr id="12" name="Rectangle 1043"/>
          <p:cNvSpPr>
            <a:spLocks noChangeArrowheads="1"/>
          </p:cNvSpPr>
          <p:nvPr userDrawn="1">
            <p:custDataLst>
              <p:tags r:id="rId4"/>
            </p:custDataLst>
          </p:nvPr>
        </p:nvSpPr>
        <p:spPr bwMode="auto">
          <a:xfrm rot="16200000" flipV="1">
            <a:off x="6207979" y="2252622"/>
            <a:ext cx="182017" cy="12630277"/>
          </a:xfrm>
          <a:prstGeom prst="rect">
            <a:avLst/>
          </a:prstGeom>
          <a:solidFill>
            <a:srgbClr val="004E8E"/>
          </a:solidFill>
          <a:ln>
            <a:noFill/>
          </a:ln>
          <a:extLst/>
        </p:spPr>
        <p:txBody>
          <a:bodyPr rot="10800000" vert="eaVert" wrap="none" lIns="115809" tIns="57906" rIns="115809" bIns="57906"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1158092">
              <a:defRPr/>
            </a:pPr>
            <a:r>
              <a:rPr kumimoji="0" lang="ru-RU" altLang="ru-RU" sz="1300" b="1" dirty="0" smtClean="0">
                <a:solidFill>
                  <a:srgbClr val="000000"/>
                </a:solidFill>
                <a:cs typeface="Arial"/>
              </a:rPr>
              <a:t> </a:t>
            </a:r>
          </a:p>
        </p:txBody>
      </p:sp>
      <p:sp>
        <p:nvSpPr>
          <p:cNvPr id="1868828" name="Rectangle 1052"/>
          <p:cNvSpPr>
            <a:spLocks noGrp="1" noChangeArrowheads="1"/>
          </p:cNvSpPr>
          <p:nvPr>
            <p:ph type="ctrTitle"/>
          </p:nvPr>
        </p:nvSpPr>
        <p:spPr>
          <a:xfrm>
            <a:off x="4966980" y="3902042"/>
            <a:ext cx="6891837" cy="542898"/>
          </a:xfrm>
        </p:spPr>
        <p:txBody>
          <a:bodyPr anchor="ctr"/>
          <a:lstStyle>
            <a:lvl1pPr>
              <a:defRPr sz="3500" b="1"/>
            </a:lvl1pPr>
          </a:lstStyle>
          <a:p>
            <a:r>
              <a:rPr lang="en-US" dirty="0"/>
              <a:t>Click to edit Master title style</a:t>
            </a:r>
          </a:p>
        </p:txBody>
      </p:sp>
      <p:sp>
        <p:nvSpPr>
          <p:cNvPr id="1868829" name="Rectangle 1053"/>
          <p:cNvSpPr>
            <a:spLocks noGrp="1" noChangeArrowheads="1"/>
          </p:cNvSpPr>
          <p:nvPr>
            <p:ph type="subTitle" idx="1"/>
          </p:nvPr>
        </p:nvSpPr>
        <p:spPr>
          <a:xfrm>
            <a:off x="4966980" y="5369362"/>
            <a:ext cx="5528815" cy="353942"/>
          </a:xfrm>
        </p:spPr>
        <p:txBody>
          <a:bodyPr/>
          <a:lstStyle>
            <a:lvl1pPr>
              <a:defRPr sz="2300">
                <a:solidFill>
                  <a:srgbClr val="000000"/>
                </a:solidFill>
              </a:defRPr>
            </a:lvl1pPr>
          </a:lstStyle>
          <a:p>
            <a:r>
              <a:rPr lang="en-US" dirty="0"/>
              <a:t>Click to edit Master subtitle style</a:t>
            </a:r>
          </a:p>
        </p:txBody>
      </p:sp>
    </p:spTree>
    <p:extLst>
      <p:ext uri="{BB962C8B-B14F-4D97-AF65-F5344CB8AC3E}">
        <p14:creationId xmlns:p14="http://schemas.microsoft.com/office/powerpoint/2010/main" val="274737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dirty="0"/>
          </a:p>
        </p:txBody>
      </p:sp>
    </p:spTree>
    <p:extLst>
      <p:ext uri="{BB962C8B-B14F-4D97-AF65-F5344CB8AC3E}">
        <p14:creationId xmlns:p14="http://schemas.microsoft.com/office/powerpoint/2010/main" val="19738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dirty="0"/>
          </a:p>
        </p:txBody>
      </p:sp>
    </p:spTree>
    <p:extLst>
      <p:ext uri="{BB962C8B-B14F-4D97-AF65-F5344CB8AC3E}">
        <p14:creationId xmlns:p14="http://schemas.microsoft.com/office/powerpoint/2010/main" val="59053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5" y="8257874"/>
            <a:ext cx="387770" cy="181745"/>
          </a:xfrm>
          <a:prstGeom prst="rect">
            <a:avLst/>
          </a:prstGeom>
          <a:noFill/>
          <a:ln w="25400" algn="ctr">
            <a:noFill/>
            <a:miter lim="800000"/>
            <a:headEnd/>
            <a:tailEnd/>
          </a:ln>
        </p:spPr>
        <p:txBody>
          <a:bodyPr lIns="0" tIns="0" rIns="0" bIns="0"/>
          <a:lstStyle/>
          <a:p>
            <a:pPr marL="0" marR="0" lvl="0" indent="0" algn="r" defTabSz="1093141" rtl="0" eaLnBrk="1" fontAlgn="base" latinLnBrk="0" hangingPunct="1">
              <a:lnSpc>
                <a:spcPts val="1434"/>
              </a:lnSpc>
              <a:spcBef>
                <a:spcPct val="0"/>
              </a:spcBef>
              <a:spcAft>
                <a:spcPct val="0"/>
              </a:spcAft>
              <a:buClrTx/>
              <a:buSzTx/>
              <a:buFontTx/>
              <a:buNone/>
              <a:tabLst/>
              <a:defRPr/>
            </a:pPr>
            <a:fld id="{21747F3F-2E8A-4EAB-A46A-01A88D87E637}" type="slidenum">
              <a:rPr kumimoji="0" lang="en-US" sz="1300"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141" rtl="0" eaLnBrk="1" fontAlgn="base" latinLnBrk="0" hangingPunct="1">
                <a:lnSpc>
                  <a:spcPts val="1434"/>
                </a:lnSpc>
                <a:spcBef>
                  <a:spcPct val="0"/>
                </a:spcBef>
                <a:spcAft>
                  <a:spcPct val="0"/>
                </a:spcAft>
                <a:buClrTx/>
                <a:buSzTx/>
                <a:buFontTx/>
                <a:buNone/>
                <a:tabLst/>
                <a:defRPr/>
              </a:pPr>
              <a:t>‹#›</a:t>
            </a:fld>
            <a:endParaRPr kumimoji="0" lang="en-US" sz="130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2844801" y="228781"/>
            <a:ext cx="9409903" cy="698685"/>
          </a:xfrm>
          <a:prstGeom prst="rect">
            <a:avLst/>
          </a:prstGeom>
          <a:noFill/>
          <a:ln w="9525">
            <a:noFill/>
            <a:miter lim="800000"/>
            <a:headEnd/>
            <a:tailEnd/>
          </a:ln>
        </p:spPr>
        <p:txBody>
          <a:bodyPr vert="horz" wrap="square" lIns="91424" tIns="45712" rIns="91424" bIns="45712" rtlCol="0" anchor="ctr">
            <a:noAutofit/>
          </a:bodyPr>
          <a:lstStyle>
            <a:lvl1pPr>
              <a:lnSpc>
                <a:spcPct val="100000"/>
              </a:lnSpc>
              <a:defRPr lang="en-US" sz="2800" kern="1200" dirty="0" smtClean="0">
                <a:solidFill>
                  <a:srgbClr val="0070C0"/>
                </a:solidFill>
                <a:latin typeface="Arial Narrow" pitchFamily="34" charset="0"/>
                <a:ea typeface="+mn-ea"/>
                <a:cs typeface="+mn-cs"/>
              </a:defRPr>
            </a:lvl1pPr>
          </a:lstStyle>
          <a:p>
            <a:pPr marL="0" lvl="0" defTabSz="1162917"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1" y="1319663"/>
            <a:ext cx="11903353" cy="382519"/>
          </a:xfrm>
          <a:prstGeom prst="rect">
            <a:avLst/>
          </a:prstGeom>
          <a:solidFill>
            <a:schemeClr val="bg1">
              <a:lumMod val="95000"/>
            </a:schemeClr>
          </a:solidFill>
        </p:spPr>
        <p:txBody>
          <a:bodyPr lIns="35994" tIns="35994" rIns="35994" bIns="35994"/>
          <a:lstStyle>
            <a:lvl1pPr marL="0" indent="0">
              <a:buNone/>
              <a:defRPr sz="2000">
                <a:solidFill>
                  <a:schemeClr val="tx1"/>
                </a:solidFill>
                <a:latin typeface="Arial Narrow" panose="020B0606020202030204" pitchFamily="34" charset="0"/>
              </a:defRPr>
            </a:lvl1pPr>
            <a:lvl2pPr marL="0" indent="0">
              <a:buNone/>
              <a:defRPr>
                <a:solidFill>
                  <a:schemeClr val="tx1"/>
                </a:solidFill>
              </a:defRPr>
            </a:lvl2pPr>
            <a:lvl3pPr marL="242922" indent="0">
              <a:buNone/>
              <a:defRPr>
                <a:solidFill>
                  <a:schemeClr val="tx1"/>
                </a:solidFill>
              </a:defRPr>
            </a:lvl3pPr>
            <a:lvl4pPr marL="476353" indent="0">
              <a:buNone/>
              <a:defRPr>
                <a:solidFill>
                  <a:schemeClr val="tx1"/>
                </a:solidFill>
              </a:defRPr>
            </a:lvl4pPr>
            <a:lvl5pPr marL="719270" indent="0">
              <a:buNone/>
              <a:defRPr>
                <a:solidFill>
                  <a:schemeClr val="tx1"/>
                </a:solidFill>
              </a:defRPr>
            </a:lvl5pPr>
          </a:lstStyle>
          <a:p>
            <a:pPr lvl="0"/>
            <a:endParaRPr lang="en-US"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52" y="69717"/>
            <a:ext cx="2235200" cy="1016815"/>
          </a:xfrm>
          <a:prstGeom prst="rect">
            <a:avLst/>
          </a:prstGeom>
        </p:spPr>
      </p:pic>
      <p:cxnSp>
        <p:nvCxnSpPr>
          <p:cNvPr id="6" name="Прямая соединительная линия 5"/>
          <p:cNvCxnSpPr/>
          <p:nvPr userDrawn="1"/>
        </p:nvCxnSpPr>
        <p:spPr>
          <a:xfrm>
            <a:off x="353264" y="1123564"/>
            <a:ext cx="118911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3"/>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2917" eaLnBrk="1" fontAlgn="auto" latinLnBrk="0" hangingPunct="1">
              <a:spcBef>
                <a:spcPts val="0"/>
              </a:spcBef>
              <a:spcAft>
                <a:spcPts val="0"/>
              </a:spcAft>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7"/>
            </p:custDataLst>
          </p:nvPr>
        </p:nvSpPr>
        <p:spPr bwMode="auto">
          <a:xfrm rot="16200000" flipV="1">
            <a:off x="6234988" y="2293765"/>
            <a:ext cx="130012" cy="12599988"/>
          </a:xfrm>
          <a:prstGeom prst="rect">
            <a:avLst/>
          </a:prstGeom>
          <a:gradFill rotWithShape="1">
            <a:gsLst>
              <a:gs pos="0">
                <a:srgbClr val="004E8E"/>
              </a:gs>
              <a:gs pos="100000">
                <a:srgbClr val="FFFFFF"/>
              </a:gs>
            </a:gsLst>
            <a:lin ang="0" scaled="1"/>
          </a:gradFill>
          <a:ln>
            <a:noFill/>
          </a:ln>
          <a:extLst/>
        </p:spPr>
        <p:txBody>
          <a:bodyPr rot="10800000" vert="eaVert" wrap="none" lIns="115809" tIns="57906" rIns="115809" bIns="57906"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1158092">
              <a:defRPr/>
            </a:pPr>
            <a:r>
              <a:rPr kumimoji="0" lang="ru-RU" altLang="ru-RU" sz="1300" b="1" dirty="0" smtClean="0">
                <a:solidFill>
                  <a:srgbClr val="000000"/>
                </a:solidFill>
                <a:cs typeface="Arial"/>
              </a:rPr>
              <a:t> </a:t>
            </a:r>
          </a:p>
        </p:txBody>
      </p:sp>
      <p:sp>
        <p:nvSpPr>
          <p:cNvPr id="1027" name="Rectangle 4"/>
          <p:cNvSpPr>
            <a:spLocks noGrp="1" noChangeArrowheads="1"/>
          </p:cNvSpPr>
          <p:nvPr>
            <p:ph type="body" idx="1"/>
          </p:nvPr>
        </p:nvSpPr>
        <p:spPr bwMode="auto">
          <a:xfrm>
            <a:off x="171638" y="1636144"/>
            <a:ext cx="12117392" cy="15121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71638" y="684061"/>
            <a:ext cx="12117392" cy="7922700"/>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2000" dirty="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500" dirty="0" smtClean="0">
                  <a:solidFill>
                    <a:srgbClr val="000000"/>
                  </a:solidFill>
                </a:rPr>
                <a:t>	*	Footnote</a:t>
              </a:r>
            </a:p>
            <a:p>
              <a:pPr>
                <a:spcBef>
                  <a:spcPct val="20000"/>
                </a:spcBef>
                <a:defRPr/>
              </a:pPr>
              <a:r>
                <a:rPr kumimoji="0" lang="en-US" sz="1500" dirty="0" smtClean="0">
                  <a:solidFill>
                    <a:srgbClr val="000000"/>
                  </a:solidFill>
                </a:rPr>
                <a:t>Source:		Source</a:t>
              </a:r>
            </a:p>
          </p:txBody>
        </p:sp>
      </p:grpSp>
      <p:sp>
        <p:nvSpPr>
          <p:cNvPr id="1029" name="Working Draft" hidden="1"/>
          <p:cNvSpPr txBox="1">
            <a:spLocks noChangeArrowheads="1"/>
          </p:cNvSpPr>
          <p:nvPr/>
        </p:nvSpPr>
        <p:spPr bwMode="auto">
          <a:xfrm rot="5400000">
            <a:off x="11310018" y="3513764"/>
            <a:ext cx="2382062" cy="123111"/>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1158092">
              <a:defRPr/>
            </a:pPr>
            <a:r>
              <a:rPr kumimoji="0" lang="en-US" sz="800" dirty="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11813358" y="5452935"/>
            <a:ext cx="1375377" cy="123111"/>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1158092">
              <a:defRPr/>
            </a:pPr>
            <a:r>
              <a:rPr kumimoji="0" lang="en-US" sz="800" dirty="0" smtClean="0">
                <a:solidFill>
                  <a:srgbClr val="000000"/>
                </a:solidFill>
              </a:rPr>
              <a:t>Printed 5/18/2006 3:13:26 PM</a:t>
            </a:r>
          </a:p>
        </p:txBody>
      </p:sp>
      <p:sp>
        <p:nvSpPr>
          <p:cNvPr id="50183" name="Rectangle 1027"/>
          <p:cNvSpPr>
            <a:spLocks noChangeArrowheads="1"/>
          </p:cNvSpPr>
          <p:nvPr>
            <p:custDataLst>
              <p:tags r:id="rId8"/>
            </p:custDataLst>
          </p:nvPr>
        </p:nvSpPr>
        <p:spPr bwMode="auto">
          <a:xfrm rot="5400000">
            <a:off x="6174012" y="-6174009"/>
            <a:ext cx="258023" cy="12606046"/>
          </a:xfrm>
          <a:prstGeom prst="rect">
            <a:avLst/>
          </a:prstGeom>
          <a:gradFill rotWithShape="1">
            <a:gsLst>
              <a:gs pos="0">
                <a:srgbClr val="004E8E"/>
              </a:gs>
              <a:gs pos="100000">
                <a:srgbClr val="FFFFFF"/>
              </a:gs>
            </a:gsLst>
            <a:lin ang="0" scaled="1"/>
          </a:gradFill>
          <a:ln>
            <a:noFill/>
          </a:ln>
          <a:extLst/>
        </p:spPr>
        <p:txBody>
          <a:bodyPr wrap="none" lIns="115809" tIns="57906" rIns="115809" bIns="57906"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1158092">
              <a:defRPr/>
            </a:pPr>
            <a:endParaRPr kumimoji="0" lang="ru-RU" altLang="ru-RU" sz="1500" i="1" dirty="0" smtClean="0">
              <a:solidFill>
                <a:srgbClr val="000000"/>
              </a:solidFill>
              <a:cs typeface="Arial"/>
            </a:endParaRPr>
          </a:p>
        </p:txBody>
      </p:sp>
      <p:sp>
        <p:nvSpPr>
          <p:cNvPr id="1032" name="Rectangle 3"/>
          <p:cNvSpPr>
            <a:spLocks noGrp="1" noChangeArrowheads="1"/>
          </p:cNvSpPr>
          <p:nvPr>
            <p:ph type="title"/>
          </p:nvPr>
        </p:nvSpPr>
        <p:spPr bwMode="auto">
          <a:xfrm>
            <a:off x="167600" y="332030"/>
            <a:ext cx="11753930" cy="3680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9659991" y="8370741"/>
            <a:ext cx="2624998" cy="23267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158092" eaLnBrk="1" hangingPunct="1">
              <a:defRPr sz="15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dirty="0"/>
          </a:p>
        </p:txBody>
      </p:sp>
      <p:pic>
        <p:nvPicPr>
          <p:cNvPr id="1034" name="Picture 11" descr="ЩИТ МО.png"/>
          <p:cNvPicPr>
            <a:picLocks noChangeAspect="1"/>
          </p:cNvPicPr>
          <p:nvPr/>
        </p:nvPicPr>
        <p:blipFill>
          <a:blip r:embed="rId9" cstate="print"/>
          <a:srcRect/>
          <a:stretch>
            <a:fillRect/>
          </a:stretch>
        </p:blipFill>
        <p:spPr bwMode="auto">
          <a:xfrm>
            <a:off x="11907393" y="196021"/>
            <a:ext cx="613846" cy="716063"/>
          </a:xfrm>
          <a:prstGeom prst="rect">
            <a:avLst/>
          </a:prstGeom>
          <a:noFill/>
          <a:ln w="9525">
            <a:noFill/>
            <a:miter lim="800000"/>
            <a:headEnd/>
            <a:tailEnd/>
          </a:ln>
        </p:spPr>
      </p:pic>
    </p:spTree>
    <p:extLst>
      <p:ext uri="{BB962C8B-B14F-4D97-AF65-F5344CB8AC3E}">
        <p14:creationId xmlns:p14="http://schemas.microsoft.com/office/powerpoint/2010/main" val="12989518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07" r:id="rId5"/>
  </p:sldLayoutIdLst>
  <p:hf hdr="0" dt="0"/>
  <p:txStyles>
    <p:titleStyle>
      <a:lvl1pPr algn="l" defTabSz="1156341" rtl="0" eaLnBrk="0" fontAlgn="base" hangingPunct="0">
        <a:spcBef>
          <a:spcPct val="0"/>
        </a:spcBef>
        <a:spcAft>
          <a:spcPct val="0"/>
        </a:spcAft>
        <a:defRPr sz="2400" b="1">
          <a:solidFill>
            <a:schemeClr val="tx2"/>
          </a:solidFill>
          <a:latin typeface="+mj-lt"/>
          <a:ea typeface="Arial" charset="0"/>
          <a:cs typeface="+mj-cs"/>
        </a:defRPr>
      </a:lvl1pPr>
      <a:lvl2pPr algn="l" defTabSz="1156341" rtl="0" eaLnBrk="0" fontAlgn="base" hangingPunct="0">
        <a:spcBef>
          <a:spcPct val="0"/>
        </a:spcBef>
        <a:spcAft>
          <a:spcPct val="0"/>
        </a:spcAft>
        <a:defRPr sz="2400" b="1">
          <a:solidFill>
            <a:schemeClr val="tx2"/>
          </a:solidFill>
          <a:latin typeface="Arial" charset="0"/>
          <a:ea typeface="Arial" charset="0"/>
          <a:cs typeface="Arial" charset="0"/>
        </a:defRPr>
      </a:lvl2pPr>
      <a:lvl3pPr algn="l" defTabSz="1156341" rtl="0" eaLnBrk="0" fontAlgn="base" hangingPunct="0">
        <a:spcBef>
          <a:spcPct val="0"/>
        </a:spcBef>
        <a:spcAft>
          <a:spcPct val="0"/>
        </a:spcAft>
        <a:defRPr sz="2400" b="1">
          <a:solidFill>
            <a:schemeClr val="tx2"/>
          </a:solidFill>
          <a:latin typeface="Arial" charset="0"/>
          <a:ea typeface="Arial" charset="0"/>
          <a:cs typeface="Arial" charset="0"/>
        </a:defRPr>
      </a:lvl3pPr>
      <a:lvl4pPr algn="l" defTabSz="1156341" rtl="0" eaLnBrk="0" fontAlgn="base" hangingPunct="0">
        <a:spcBef>
          <a:spcPct val="0"/>
        </a:spcBef>
        <a:spcAft>
          <a:spcPct val="0"/>
        </a:spcAft>
        <a:defRPr sz="2400" b="1">
          <a:solidFill>
            <a:schemeClr val="tx2"/>
          </a:solidFill>
          <a:latin typeface="Arial" charset="0"/>
          <a:ea typeface="Arial" charset="0"/>
          <a:cs typeface="Arial" charset="0"/>
        </a:defRPr>
      </a:lvl4pPr>
      <a:lvl5pPr algn="l" defTabSz="1156341" rtl="0" eaLnBrk="0" fontAlgn="base" hangingPunct="0">
        <a:spcBef>
          <a:spcPct val="0"/>
        </a:spcBef>
        <a:spcAft>
          <a:spcPct val="0"/>
        </a:spcAft>
        <a:defRPr sz="2400" b="1">
          <a:solidFill>
            <a:schemeClr val="tx2"/>
          </a:solidFill>
          <a:latin typeface="Arial" charset="0"/>
          <a:ea typeface="Arial" charset="0"/>
          <a:cs typeface="Arial" charset="0"/>
        </a:defRPr>
      </a:lvl5pPr>
      <a:lvl6pPr marL="590800" algn="l" defTabSz="1156984" rtl="0" fontAlgn="base">
        <a:spcBef>
          <a:spcPct val="0"/>
        </a:spcBef>
        <a:spcAft>
          <a:spcPct val="0"/>
        </a:spcAft>
        <a:defRPr sz="2400" b="1">
          <a:solidFill>
            <a:schemeClr val="tx2"/>
          </a:solidFill>
          <a:latin typeface="Arial" charset="0"/>
          <a:cs typeface="Arial" charset="0"/>
        </a:defRPr>
      </a:lvl6pPr>
      <a:lvl7pPr marL="1181600" algn="l" defTabSz="1156984" rtl="0" fontAlgn="base">
        <a:spcBef>
          <a:spcPct val="0"/>
        </a:spcBef>
        <a:spcAft>
          <a:spcPct val="0"/>
        </a:spcAft>
        <a:defRPr sz="2400" b="1">
          <a:solidFill>
            <a:schemeClr val="tx2"/>
          </a:solidFill>
          <a:latin typeface="Arial" charset="0"/>
          <a:cs typeface="Arial" charset="0"/>
        </a:defRPr>
      </a:lvl7pPr>
      <a:lvl8pPr marL="1772400" algn="l" defTabSz="1156984" rtl="0" fontAlgn="base">
        <a:spcBef>
          <a:spcPct val="0"/>
        </a:spcBef>
        <a:spcAft>
          <a:spcPct val="0"/>
        </a:spcAft>
        <a:defRPr sz="2400" b="1">
          <a:solidFill>
            <a:schemeClr val="tx2"/>
          </a:solidFill>
          <a:latin typeface="Arial" charset="0"/>
          <a:cs typeface="Arial" charset="0"/>
        </a:defRPr>
      </a:lvl8pPr>
      <a:lvl9pPr marL="2363202" algn="l" defTabSz="1156984" rtl="0" fontAlgn="base">
        <a:spcBef>
          <a:spcPct val="0"/>
        </a:spcBef>
        <a:spcAft>
          <a:spcPct val="0"/>
        </a:spcAft>
        <a:defRPr sz="2400" b="1">
          <a:solidFill>
            <a:schemeClr val="tx2"/>
          </a:solidFill>
          <a:latin typeface="Arial" charset="0"/>
          <a:cs typeface="Arial" charset="0"/>
        </a:defRPr>
      </a:lvl9pPr>
    </p:titleStyle>
    <p:bodyStyle>
      <a:lvl1pPr marL="442426" indent="-442426" algn="l" defTabSz="1156341" rtl="0" eaLnBrk="0" fontAlgn="base" hangingPunct="0">
        <a:spcBef>
          <a:spcPct val="0"/>
        </a:spcBef>
        <a:spcAft>
          <a:spcPct val="0"/>
        </a:spcAft>
        <a:buSzPct val="120000"/>
        <a:buChar char="•"/>
        <a:defRPr kumimoji="1" sz="1800">
          <a:solidFill>
            <a:schemeClr val="tx1"/>
          </a:solidFill>
          <a:latin typeface="+mn-lt"/>
          <a:ea typeface="Arial" charset="0"/>
          <a:cs typeface="+mn-cs"/>
        </a:defRPr>
      </a:lvl1pPr>
      <a:lvl2pPr marL="185015" indent="-183004" algn="l" defTabSz="1156341" rtl="0" eaLnBrk="0" fontAlgn="base" hangingPunct="0">
        <a:spcBef>
          <a:spcPct val="0"/>
        </a:spcBef>
        <a:spcAft>
          <a:spcPct val="0"/>
        </a:spcAft>
        <a:buSzPct val="120000"/>
        <a:buChar char="•"/>
        <a:defRPr kumimoji="1" sz="2000">
          <a:solidFill>
            <a:schemeClr val="tx1"/>
          </a:solidFill>
          <a:latin typeface="+mn-lt"/>
          <a:ea typeface="Arial" charset="0"/>
          <a:cs typeface="+mn-cs"/>
        </a:defRPr>
      </a:lvl2pPr>
      <a:lvl3pPr marL="380085" indent="-191048" algn="l" defTabSz="1156341" rtl="0" eaLnBrk="0" fontAlgn="base" hangingPunct="0">
        <a:spcBef>
          <a:spcPct val="0"/>
        </a:spcBef>
        <a:spcAft>
          <a:spcPct val="0"/>
        </a:spcAft>
        <a:buChar char="–"/>
        <a:defRPr kumimoji="1" sz="2000">
          <a:solidFill>
            <a:schemeClr val="tx1"/>
          </a:solidFill>
          <a:latin typeface="+mn-lt"/>
          <a:ea typeface="Arial" charset="0"/>
          <a:cs typeface="+mn-cs"/>
        </a:defRPr>
      </a:lvl3pPr>
      <a:lvl4pPr marL="557054" indent="-172948" algn="l" defTabSz="1156341" rtl="0" eaLnBrk="0" fontAlgn="base" hangingPunct="0">
        <a:spcBef>
          <a:spcPct val="0"/>
        </a:spcBef>
        <a:spcAft>
          <a:spcPct val="0"/>
        </a:spcAft>
        <a:buSzPct val="89000"/>
        <a:buChar char="•"/>
        <a:defRPr kumimoji="1" sz="2000">
          <a:solidFill>
            <a:schemeClr val="tx1"/>
          </a:solidFill>
          <a:latin typeface="+mn-lt"/>
          <a:ea typeface="Arial" charset="0"/>
          <a:cs typeface="+mn-cs"/>
        </a:defRPr>
      </a:lvl4pPr>
      <a:lvl5pPr marL="752124" indent="-191048" algn="l" defTabSz="1156341" rtl="0" eaLnBrk="0" fontAlgn="base" hangingPunct="0">
        <a:spcBef>
          <a:spcPct val="0"/>
        </a:spcBef>
        <a:spcAft>
          <a:spcPct val="0"/>
        </a:spcAft>
        <a:buSzPct val="75000"/>
        <a:buChar char="–"/>
        <a:defRPr kumimoji="1" sz="2000">
          <a:solidFill>
            <a:schemeClr val="tx1"/>
          </a:solidFill>
          <a:latin typeface="+mn-lt"/>
          <a:ea typeface="Arial" charset="0"/>
          <a:cs typeface="+mn-cs"/>
        </a:defRPr>
      </a:lvl5pPr>
      <a:lvl6pPr marL="1343661" indent="-192830" algn="l" defTabSz="1156984" rtl="0" fontAlgn="base">
        <a:spcBef>
          <a:spcPct val="0"/>
        </a:spcBef>
        <a:spcAft>
          <a:spcPct val="0"/>
        </a:spcAft>
        <a:buSzPct val="75000"/>
        <a:buChar char="–"/>
        <a:defRPr sz="2000">
          <a:solidFill>
            <a:schemeClr val="tx1"/>
          </a:solidFill>
          <a:latin typeface="+mn-lt"/>
          <a:cs typeface="+mn-cs"/>
        </a:defRPr>
      </a:lvl6pPr>
      <a:lvl7pPr marL="1934458" indent="-192830" algn="l" defTabSz="1156984" rtl="0" fontAlgn="base">
        <a:spcBef>
          <a:spcPct val="0"/>
        </a:spcBef>
        <a:spcAft>
          <a:spcPct val="0"/>
        </a:spcAft>
        <a:buSzPct val="75000"/>
        <a:buChar char="–"/>
        <a:defRPr sz="2000">
          <a:solidFill>
            <a:schemeClr val="tx1"/>
          </a:solidFill>
          <a:latin typeface="+mn-lt"/>
          <a:cs typeface="+mn-cs"/>
        </a:defRPr>
      </a:lvl7pPr>
      <a:lvl8pPr marL="2525263" indent="-192830" algn="l" defTabSz="1156984" rtl="0" fontAlgn="base">
        <a:spcBef>
          <a:spcPct val="0"/>
        </a:spcBef>
        <a:spcAft>
          <a:spcPct val="0"/>
        </a:spcAft>
        <a:buSzPct val="75000"/>
        <a:buChar char="–"/>
        <a:defRPr sz="2000">
          <a:solidFill>
            <a:schemeClr val="tx1"/>
          </a:solidFill>
          <a:latin typeface="+mn-lt"/>
          <a:cs typeface="+mn-cs"/>
        </a:defRPr>
      </a:lvl8pPr>
      <a:lvl9pPr marL="3116061" indent="-192830" algn="l" defTabSz="1156984" rtl="0" fontAlgn="base">
        <a:spcBef>
          <a:spcPct val="0"/>
        </a:spcBef>
        <a:spcAft>
          <a:spcPct val="0"/>
        </a:spcAft>
        <a:buSzPct val="75000"/>
        <a:buChar char="–"/>
        <a:defRPr sz="2000">
          <a:solidFill>
            <a:schemeClr val="tx1"/>
          </a:solidFill>
          <a:latin typeface="+mn-lt"/>
          <a:cs typeface="+mn-cs"/>
        </a:defRPr>
      </a:lvl9pPr>
    </p:bodyStyle>
    <p:otherStyle>
      <a:defPPr>
        <a:defRPr lang="ru-RU"/>
      </a:defPPr>
      <a:lvl1pPr marL="0" algn="l" defTabSz="1181600" rtl="0" eaLnBrk="1" latinLnBrk="0" hangingPunct="1">
        <a:defRPr sz="2400" kern="1200">
          <a:solidFill>
            <a:schemeClr val="tx1"/>
          </a:solidFill>
          <a:latin typeface="+mn-lt"/>
          <a:ea typeface="+mn-ea"/>
          <a:cs typeface="+mn-cs"/>
        </a:defRPr>
      </a:lvl1pPr>
      <a:lvl2pPr marL="590800" algn="l" defTabSz="1181600" rtl="0" eaLnBrk="1" latinLnBrk="0" hangingPunct="1">
        <a:defRPr sz="2400" kern="1200">
          <a:solidFill>
            <a:schemeClr val="tx1"/>
          </a:solidFill>
          <a:latin typeface="+mn-lt"/>
          <a:ea typeface="+mn-ea"/>
          <a:cs typeface="+mn-cs"/>
        </a:defRPr>
      </a:lvl2pPr>
      <a:lvl3pPr marL="1181600" algn="l" defTabSz="1181600" rtl="0" eaLnBrk="1" latinLnBrk="0" hangingPunct="1">
        <a:defRPr sz="2400" kern="1200">
          <a:solidFill>
            <a:schemeClr val="tx1"/>
          </a:solidFill>
          <a:latin typeface="+mn-lt"/>
          <a:ea typeface="+mn-ea"/>
          <a:cs typeface="+mn-cs"/>
        </a:defRPr>
      </a:lvl3pPr>
      <a:lvl4pPr marL="1772400" algn="l" defTabSz="1181600" rtl="0" eaLnBrk="1" latinLnBrk="0" hangingPunct="1">
        <a:defRPr sz="2400" kern="1200">
          <a:solidFill>
            <a:schemeClr val="tx1"/>
          </a:solidFill>
          <a:latin typeface="+mn-lt"/>
          <a:ea typeface="+mn-ea"/>
          <a:cs typeface="+mn-cs"/>
        </a:defRPr>
      </a:lvl4pPr>
      <a:lvl5pPr marL="2363202" algn="l" defTabSz="1181600" rtl="0" eaLnBrk="1" latinLnBrk="0" hangingPunct="1">
        <a:defRPr sz="2400" kern="1200">
          <a:solidFill>
            <a:schemeClr val="tx1"/>
          </a:solidFill>
          <a:latin typeface="+mn-lt"/>
          <a:ea typeface="+mn-ea"/>
          <a:cs typeface="+mn-cs"/>
        </a:defRPr>
      </a:lvl5pPr>
      <a:lvl6pPr marL="2954000" algn="l" defTabSz="1181600" rtl="0" eaLnBrk="1" latinLnBrk="0" hangingPunct="1">
        <a:defRPr sz="2400" kern="1200">
          <a:solidFill>
            <a:schemeClr val="tx1"/>
          </a:solidFill>
          <a:latin typeface="+mn-lt"/>
          <a:ea typeface="+mn-ea"/>
          <a:cs typeface="+mn-cs"/>
        </a:defRPr>
      </a:lvl6pPr>
      <a:lvl7pPr marL="3544800" algn="l" defTabSz="1181600" rtl="0" eaLnBrk="1" latinLnBrk="0" hangingPunct="1">
        <a:defRPr sz="2400" kern="1200">
          <a:solidFill>
            <a:schemeClr val="tx1"/>
          </a:solidFill>
          <a:latin typeface="+mn-lt"/>
          <a:ea typeface="+mn-ea"/>
          <a:cs typeface="+mn-cs"/>
        </a:defRPr>
      </a:lvl7pPr>
      <a:lvl8pPr marL="4135601" algn="l" defTabSz="1181600" rtl="0" eaLnBrk="1" latinLnBrk="0" hangingPunct="1">
        <a:defRPr sz="2400" kern="1200">
          <a:solidFill>
            <a:schemeClr val="tx1"/>
          </a:solidFill>
          <a:latin typeface="+mn-lt"/>
          <a:ea typeface="+mn-ea"/>
          <a:cs typeface="+mn-cs"/>
        </a:defRPr>
      </a:lvl8pPr>
      <a:lvl9pPr marL="4726400" algn="l" defTabSz="11816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26935" y="2313834"/>
            <a:ext cx="7981245" cy="3385542"/>
          </a:xfrm>
        </p:spPr>
        <p:txBody>
          <a:bodyPr/>
          <a:lstStyle/>
          <a:p>
            <a:pPr algn="ctr"/>
            <a:r>
              <a:rPr lang="ru-RU" sz="4400" dirty="0"/>
              <a:t>Программа льготного лизинга оборудования для малого бизнеса</a:t>
            </a:r>
            <a:br>
              <a:rPr lang="ru-RU" sz="4400" dirty="0"/>
            </a:br>
            <a:r>
              <a:rPr lang="ru-RU" sz="4400" dirty="0"/>
              <a:t> </a:t>
            </a:r>
            <a:br>
              <a:rPr lang="ru-RU" sz="4400" dirty="0"/>
            </a:br>
            <a:endParaRPr lang="ru-RU" sz="44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109121" y="7554570"/>
            <a:ext cx="5528815" cy="387785"/>
          </a:xfrm>
        </p:spPr>
        <p:txBody>
          <a:bodyPr/>
          <a:lstStyle/>
          <a:p>
            <a:pPr marL="0" indent="0" algn="ctr">
              <a:buNone/>
            </a:pPr>
            <a:r>
              <a:rPr lang="ru-RU" sz="2500" b="1" dirty="0">
                <a:solidFill>
                  <a:srgbClr val="002060"/>
                </a:solidFill>
                <a:latin typeface="+mj-lt"/>
              </a:rPr>
              <a:t>2018 год </a:t>
            </a:r>
          </a:p>
        </p:txBody>
      </p:sp>
      <p:pic>
        <p:nvPicPr>
          <p:cNvPr id="4" name="Picture 3" descr="ЩИТ МО.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192" y="1036092"/>
            <a:ext cx="1572980" cy="18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74" y="6107292"/>
            <a:ext cx="2309637" cy="181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90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 y="354082"/>
            <a:ext cx="11753930" cy="369332"/>
          </a:xfrm>
        </p:spPr>
        <p:txBody>
          <a:bodyPr/>
          <a:lstStyle/>
          <a:p>
            <a:pPr algn="ctr"/>
            <a:r>
              <a:rPr lang="ru-RU" b="0" kern="1200" dirty="0">
                <a:solidFill>
                  <a:srgbClr val="0070C0"/>
                </a:solidFill>
                <a:latin typeface="Arial Narrow" pitchFamily="34" charset="0"/>
                <a:ea typeface="+mn-ea"/>
                <a:cs typeface="+mn-cs"/>
              </a:rPr>
              <a:t>Компенсация затрат при заключении договора лизинга</a:t>
            </a:r>
            <a:endParaRPr lang="en-US" b="0" kern="1200" dirty="0">
              <a:solidFill>
                <a:srgbClr val="0070C0"/>
              </a:solidFill>
              <a:latin typeface="Arial Narrow" pitchFamily="34" charset="0"/>
              <a:ea typeface="+mn-ea"/>
              <a:cs typeface="+mn-cs"/>
            </a:endParaRPr>
          </a:p>
        </p:txBody>
      </p:sp>
      <p:sp>
        <p:nvSpPr>
          <p:cNvPr id="8197" name="Text Box 20"/>
          <p:cNvSpPr txBox="1">
            <a:spLocks noChangeArrowheads="1"/>
          </p:cNvSpPr>
          <p:nvPr/>
        </p:nvSpPr>
        <p:spPr bwMode="auto">
          <a:xfrm>
            <a:off x="904615" y="2436217"/>
            <a:ext cx="3759804" cy="349006"/>
          </a:xfrm>
          <a:prstGeom prst="rect">
            <a:avLst/>
          </a:prstGeom>
          <a:noFill/>
          <a:ln w="9525">
            <a:noFill/>
            <a:miter lim="800000"/>
            <a:headEnd/>
            <a:tailEnd/>
          </a:ln>
        </p:spPr>
        <p:txBody>
          <a:bodyPr wrap="square" lIns="0" tIns="0" rIns="0" bIns="0">
            <a:spAutoFit/>
          </a:bodyPr>
          <a:lstStyle/>
          <a:p>
            <a:pPr marL="221232" indent="-221232" defTabSz="1238895">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904616" y="4864431"/>
            <a:ext cx="3771919" cy="349006"/>
          </a:xfrm>
          <a:prstGeom prst="rect">
            <a:avLst/>
          </a:prstGeom>
          <a:noFill/>
          <a:ln w="9525">
            <a:noFill/>
            <a:miter lim="800000"/>
            <a:headEnd/>
            <a:tailEnd/>
          </a:ln>
        </p:spPr>
        <p:txBody>
          <a:bodyPr lIns="0" tIns="0" rIns="0" bIns="0">
            <a:spAutoFit/>
          </a:bodyPr>
          <a:lstStyle/>
          <a:p>
            <a:pPr marL="221232" indent="-221232" defTabSz="1238895">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3454400" y="5779911"/>
            <a:ext cx="8690798" cy="1890555"/>
          </a:xfrm>
          <a:prstGeom prst="roundRect">
            <a:avLst>
              <a:gd name="adj" fmla="val 7757"/>
            </a:avLst>
          </a:prstGeom>
          <a:solidFill>
            <a:schemeClr val="bg1">
              <a:lumMod val="95000"/>
            </a:schemeClr>
          </a:solidFill>
          <a:ln>
            <a:noFill/>
            <a:headEnd/>
            <a:tailEnd/>
          </a:ln>
        </p:spPr>
        <p:style>
          <a:lnRef idx="2">
            <a:schemeClr val="accent1"/>
          </a:lnRef>
          <a:fillRef idx="1">
            <a:schemeClr val="lt1"/>
          </a:fillRef>
          <a:effectRef idx="0">
            <a:schemeClr val="accent1"/>
          </a:effectRef>
          <a:fontRef idx="minor">
            <a:schemeClr val="dk1"/>
          </a:fontRef>
        </p:style>
        <p:txBody>
          <a:bodyPr lIns="45598" tIns="46524" rIns="46524" bIns="46524" anchor="ctr"/>
          <a:lstStyle/>
          <a:p>
            <a:pPr marL="342900" indent="-342900" fontAlgn="auto">
              <a:spcBef>
                <a:spcPts val="0"/>
              </a:spcBef>
              <a:spcAft>
                <a:spcPts val="0"/>
              </a:spcAft>
              <a:buFont typeface="Arial" panose="020B0604020202020204" pitchFamily="34" charset="0"/>
              <a:buChar char="•"/>
              <a:defRPr/>
            </a:pPr>
            <a:r>
              <a:rPr lang="ru-RU" sz="2000" dirty="0">
                <a:solidFill>
                  <a:schemeClr val="tx1"/>
                </a:solidFill>
                <a:latin typeface="Arial" pitchFamily="34" charset="0"/>
                <a:cs typeface="Arial" pitchFamily="34" charset="0"/>
              </a:rPr>
              <a:t>оборудование, предназначенное для осуществления оптовой и розничной торговой деятельности субъектами </a:t>
            </a:r>
            <a:r>
              <a:rPr lang="ru-RU" sz="2000" dirty="0" smtClean="0">
                <a:solidFill>
                  <a:schemeClr val="tx1"/>
                </a:solidFill>
                <a:latin typeface="Arial" pitchFamily="34" charset="0"/>
                <a:cs typeface="Arial" pitchFamily="34" charset="0"/>
              </a:rPr>
              <a:t>МСП;</a:t>
            </a:r>
          </a:p>
          <a:p>
            <a:pPr marL="342900" indent="-34290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оборудование</a:t>
            </a:r>
            <a:r>
              <a:rPr lang="ru-RU" sz="2000" dirty="0">
                <a:solidFill>
                  <a:schemeClr val="tx1"/>
                </a:solidFill>
                <a:latin typeface="Arial" pitchFamily="34" charset="0"/>
                <a:cs typeface="Arial" pitchFamily="34" charset="0"/>
              </a:rPr>
              <a:t>, дата изготовления (выпуска) которого более 5 </a:t>
            </a:r>
            <a:r>
              <a:rPr lang="ru-RU" sz="2000" dirty="0" smtClean="0">
                <a:solidFill>
                  <a:schemeClr val="tx1"/>
                </a:solidFill>
                <a:latin typeface="Arial" pitchFamily="34" charset="0"/>
                <a:cs typeface="Arial" pitchFamily="34" charset="0"/>
              </a:rPr>
              <a:t>лет;</a:t>
            </a:r>
          </a:p>
          <a:p>
            <a:pPr marL="342900" indent="-34290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транспортные </a:t>
            </a:r>
            <a:r>
              <a:rPr lang="ru-RU" sz="2000" dirty="0">
                <a:solidFill>
                  <a:schemeClr val="tx1"/>
                </a:solidFill>
                <a:latin typeface="Arial" pitchFamily="34" charset="0"/>
                <a:cs typeface="Arial" pitchFamily="34" charset="0"/>
              </a:rPr>
              <a:t>средства (за исключением спецтехники).</a:t>
            </a:r>
          </a:p>
          <a:p>
            <a:pPr fontAlgn="auto">
              <a:spcBef>
                <a:spcPts val="0"/>
              </a:spcBef>
              <a:spcAft>
                <a:spcPts val="0"/>
              </a:spcAft>
              <a:defRPr/>
            </a:pPr>
            <a:endParaRPr lang="ru-RU" sz="2000" dirty="0">
              <a:solidFill>
                <a:schemeClr val="tx1"/>
              </a:solidFill>
              <a:latin typeface="Arial" pitchFamily="34" charset="0"/>
              <a:cs typeface="Arial" pitchFamily="34" charset="0"/>
            </a:endParaRPr>
          </a:p>
        </p:txBody>
      </p:sp>
      <p:sp>
        <p:nvSpPr>
          <p:cNvPr id="40" name="Прямоугольник 18"/>
          <p:cNvSpPr>
            <a:spLocks noChangeArrowheads="1"/>
          </p:cNvSpPr>
          <p:nvPr/>
        </p:nvSpPr>
        <p:spPr bwMode="auto">
          <a:xfrm>
            <a:off x="3454400" y="2945638"/>
            <a:ext cx="8816622" cy="2098559"/>
          </a:xfrm>
          <a:prstGeom prst="roundRect">
            <a:avLst>
              <a:gd name="adj" fmla="val 7757"/>
            </a:avLst>
          </a:prstGeom>
          <a:solidFill>
            <a:schemeClr val="bg1">
              <a:lumMod val="95000"/>
            </a:schemeClr>
          </a:solidFill>
          <a:ln>
            <a:noFill/>
            <a:headEnd/>
            <a:tailEnd/>
          </a:ln>
        </p:spPr>
        <p:style>
          <a:lnRef idx="2">
            <a:schemeClr val="accent1"/>
          </a:lnRef>
          <a:fillRef idx="1">
            <a:schemeClr val="lt1"/>
          </a:fillRef>
          <a:effectRef idx="0">
            <a:schemeClr val="accent1"/>
          </a:effectRef>
          <a:fontRef idx="minor">
            <a:schemeClr val="dk1"/>
          </a:fontRef>
        </p:style>
        <p:txBody>
          <a:bodyPr lIns="45598" tIns="46524" rIns="46524" bIns="46524" anchor="ctr"/>
          <a:lstStyle/>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субсидируются </a:t>
            </a:r>
            <a:r>
              <a:rPr lang="ru-RU" sz="2000" dirty="0">
                <a:solidFill>
                  <a:schemeClr val="tx1"/>
                </a:solidFill>
                <a:latin typeface="Arial" pitchFamily="34" charset="0"/>
                <a:cs typeface="Arial" pitchFamily="34" charset="0"/>
              </a:rPr>
              <a:t>затраты субъектов МСП по уплате первого взноса  (аванса) </a:t>
            </a:r>
            <a:r>
              <a:rPr lang="ru-RU" sz="2000" dirty="0" smtClean="0">
                <a:solidFill>
                  <a:schemeClr val="tx1"/>
                </a:solidFill>
                <a:latin typeface="Arial" pitchFamily="34" charset="0"/>
                <a:cs typeface="Arial" pitchFamily="34" charset="0"/>
              </a:rPr>
              <a:t>по </a:t>
            </a:r>
            <a:r>
              <a:rPr lang="ru-RU" sz="2000" dirty="0">
                <a:solidFill>
                  <a:schemeClr val="tx1"/>
                </a:solidFill>
                <a:latin typeface="Arial" pitchFamily="34" charset="0"/>
                <a:cs typeface="Arial" pitchFamily="34" charset="0"/>
              </a:rPr>
              <a:t>договорам лизинга</a:t>
            </a:r>
            <a:r>
              <a:rPr lang="ru-RU" sz="2000" dirty="0" smtClean="0">
                <a:solidFill>
                  <a:schemeClr val="tx1"/>
                </a:solidFill>
                <a:latin typeface="Arial" pitchFamily="34" charset="0"/>
                <a:cs typeface="Arial" pitchFamily="34" charset="0"/>
              </a:rPr>
              <a:t>;</a:t>
            </a:r>
          </a:p>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размер </a:t>
            </a:r>
            <a:r>
              <a:rPr lang="ru-RU" sz="2000" dirty="0">
                <a:solidFill>
                  <a:schemeClr val="tx1"/>
                </a:solidFill>
                <a:latin typeface="Arial" pitchFamily="34" charset="0"/>
                <a:cs typeface="Arial" pitchFamily="34" charset="0"/>
              </a:rPr>
              <a:t>субсидии не более 3 млн рублей на одного получателя поддержки</a:t>
            </a:r>
            <a:r>
              <a:rPr lang="ru-RU" sz="2000" dirty="0" smtClean="0">
                <a:solidFill>
                  <a:schemeClr val="tx1"/>
                </a:solidFill>
                <a:latin typeface="Arial" pitchFamily="34" charset="0"/>
                <a:cs typeface="Arial" pitchFamily="34" charset="0"/>
              </a:rPr>
              <a:t>;</a:t>
            </a:r>
          </a:p>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размер </a:t>
            </a:r>
            <a:r>
              <a:rPr lang="ru-RU" sz="2000" dirty="0">
                <a:solidFill>
                  <a:schemeClr val="tx1"/>
                </a:solidFill>
                <a:latin typeface="Arial" pitchFamily="34" charset="0"/>
                <a:cs typeface="Arial" pitchFamily="34" charset="0"/>
              </a:rPr>
              <a:t>субсидии не более 70 % от первоначального взноса (аванса).</a:t>
            </a:r>
          </a:p>
        </p:txBody>
      </p:sp>
      <p:grpSp>
        <p:nvGrpSpPr>
          <p:cNvPr id="9" name="Группа 8"/>
          <p:cNvGrpSpPr/>
          <p:nvPr/>
        </p:nvGrpSpPr>
        <p:grpSpPr>
          <a:xfrm>
            <a:off x="9588895" y="1059612"/>
            <a:ext cx="2256072" cy="1662038"/>
            <a:chOff x="3640400" y="495520"/>
            <a:chExt cx="2625759" cy="2009787"/>
          </a:xfrm>
        </p:grpSpPr>
        <p:pic>
          <p:nvPicPr>
            <p:cNvPr id="10" name="Рисунок 9" descr="Лизинг.jpg"/>
            <p:cNvPicPr>
              <a:picLocks noChangeAspect="1"/>
            </p:cNvPicPr>
            <p:nvPr/>
          </p:nvPicPr>
          <p:blipFill>
            <a:blip r:embed="rId3" cstate="print"/>
            <a:stretch>
              <a:fillRect/>
            </a:stretch>
          </p:blipFill>
          <p:spPr>
            <a:xfrm>
              <a:off x="3754192" y="663058"/>
              <a:ext cx="2511967" cy="1531104"/>
            </a:xfrm>
            <a:prstGeom prst="rect">
              <a:avLst/>
            </a:prstGeom>
          </p:spPr>
        </p:pic>
        <p:sp>
          <p:nvSpPr>
            <p:cNvPr id="12" name="Прямоугольник 11"/>
            <p:cNvSpPr/>
            <p:nvPr/>
          </p:nvSpPr>
          <p:spPr bwMode="auto">
            <a:xfrm>
              <a:off x="3640400" y="495520"/>
              <a:ext cx="2602646" cy="2009787"/>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1158449"/>
              <a:endParaRPr lang="ru-RU" sz="1500" i="1" dirty="0">
                <a:solidFill>
                  <a:schemeClr val="tx1"/>
                </a:solidFill>
                <a:latin typeface="Arial" charset="0"/>
              </a:endParaRPr>
            </a:p>
          </p:txBody>
        </p:sp>
      </p:grpSp>
      <p:sp>
        <p:nvSpPr>
          <p:cNvPr id="14" name="Прямоугольник 13"/>
          <p:cNvSpPr/>
          <p:nvPr/>
        </p:nvSpPr>
        <p:spPr>
          <a:xfrm>
            <a:off x="401942" y="1059612"/>
            <a:ext cx="8779649" cy="2148301"/>
          </a:xfrm>
          <a:prstGeom prst="rect">
            <a:avLst/>
          </a:prstGeom>
        </p:spPr>
        <p:txBody>
          <a:bodyPr wrap="square" lIns="115844" tIns="57922" rIns="115844" bIns="57922">
            <a:spAutoFit/>
          </a:bodyPr>
          <a:lstStyle/>
          <a:p>
            <a:pPr algn="ctr"/>
            <a:r>
              <a:rPr lang="ru-RU" dirty="0">
                <a:solidFill>
                  <a:schemeClr val="tx2"/>
                </a:solidFill>
                <a:latin typeface="+mj-lt"/>
                <a:ea typeface="Arial" charset="0"/>
                <a:cs typeface="+mj-cs"/>
              </a:rPr>
              <a:t>Подпрограмма III </a:t>
            </a:r>
            <a:endParaRPr lang="ru-RU" dirty="0" smtClean="0">
              <a:solidFill>
                <a:schemeClr val="tx2"/>
              </a:solidFill>
              <a:latin typeface="+mj-lt"/>
              <a:ea typeface="Arial" charset="0"/>
              <a:cs typeface="+mj-cs"/>
            </a:endParaRPr>
          </a:p>
          <a:p>
            <a:pPr algn="ctr"/>
            <a:r>
              <a:rPr lang="ru-RU" dirty="0" smtClean="0">
                <a:solidFill>
                  <a:schemeClr val="tx2"/>
                </a:solidFill>
                <a:latin typeface="+mj-lt"/>
                <a:ea typeface="Arial" charset="0"/>
                <a:cs typeface="+mj-cs"/>
              </a:rPr>
              <a:t>«</a:t>
            </a:r>
            <a:r>
              <a:rPr lang="ru-RU" dirty="0">
                <a:solidFill>
                  <a:schemeClr val="tx2"/>
                </a:solidFill>
                <a:latin typeface="+mj-lt"/>
                <a:ea typeface="Arial" charset="0"/>
                <a:cs typeface="+mj-cs"/>
              </a:rPr>
              <a:t>Развитие малого и среднего предпринимательства </a:t>
            </a:r>
            <a:endParaRPr lang="ru-RU" dirty="0" smtClean="0">
              <a:solidFill>
                <a:schemeClr val="tx2"/>
              </a:solidFill>
              <a:latin typeface="+mj-lt"/>
              <a:ea typeface="Arial" charset="0"/>
              <a:cs typeface="+mj-cs"/>
            </a:endParaRPr>
          </a:p>
          <a:p>
            <a:pPr algn="ctr"/>
            <a:r>
              <a:rPr lang="ru-RU" dirty="0" smtClean="0">
                <a:solidFill>
                  <a:schemeClr val="tx2"/>
                </a:solidFill>
                <a:latin typeface="+mj-lt"/>
                <a:ea typeface="Arial" charset="0"/>
                <a:cs typeface="+mj-cs"/>
              </a:rPr>
              <a:t>в </a:t>
            </a:r>
            <a:r>
              <a:rPr lang="ru-RU" dirty="0">
                <a:solidFill>
                  <a:schemeClr val="tx2"/>
                </a:solidFill>
                <a:latin typeface="+mj-lt"/>
                <a:ea typeface="Arial" charset="0"/>
                <a:cs typeface="+mj-cs"/>
              </a:rPr>
              <a:t>Московской области»  Государственной программы Московской области «Предпринимательство Подмосковья».</a:t>
            </a:r>
            <a:br>
              <a:rPr lang="ru-RU" dirty="0">
                <a:solidFill>
                  <a:schemeClr val="tx2"/>
                </a:solidFill>
                <a:latin typeface="+mj-lt"/>
                <a:ea typeface="Arial" charset="0"/>
                <a:cs typeface="+mj-cs"/>
              </a:rPr>
            </a:br>
            <a:r>
              <a:rPr lang="ru-RU" dirty="0">
                <a:solidFill>
                  <a:schemeClr val="tx2"/>
                </a:solidFill>
                <a:latin typeface="+mj-lt"/>
                <a:ea typeface="Arial" charset="0"/>
                <a:cs typeface="+mj-cs"/>
              </a:rPr>
              <a:t/>
            </a:r>
            <a:br>
              <a:rPr lang="ru-RU" dirty="0">
                <a:solidFill>
                  <a:schemeClr val="tx2"/>
                </a:solidFill>
                <a:latin typeface="+mj-lt"/>
                <a:ea typeface="Arial" charset="0"/>
                <a:cs typeface="+mj-cs"/>
              </a:rPr>
            </a:br>
            <a:r>
              <a:rPr lang="ru-RU" dirty="0">
                <a:solidFill>
                  <a:schemeClr val="tx2"/>
                </a:solidFill>
                <a:latin typeface="+mj-lt"/>
                <a:ea typeface="Arial" charset="0"/>
                <a:cs typeface="+mj-cs"/>
              </a:rPr>
              <a:t> </a:t>
            </a:r>
          </a:p>
        </p:txBody>
      </p:sp>
      <p:sp>
        <p:nvSpPr>
          <p:cNvPr id="2" name="Прямоугольник 1"/>
          <p:cNvSpPr/>
          <p:nvPr/>
        </p:nvSpPr>
        <p:spPr>
          <a:xfrm>
            <a:off x="330407" y="4129575"/>
            <a:ext cx="1952783" cy="738664"/>
          </a:xfrm>
          <a:prstGeom prst="rect">
            <a:avLst/>
          </a:prstGeom>
        </p:spPr>
        <p:txBody>
          <a:bodyPr wrap="square">
            <a:spAutoFit/>
          </a:bodyPr>
          <a:lstStyle/>
          <a:p>
            <a:pPr algn="ctr">
              <a:defRPr/>
            </a:pPr>
            <a:r>
              <a:rPr lang="ru-RU" sz="1400" b="1" dirty="0" smtClean="0">
                <a:solidFill>
                  <a:srgbClr val="1F4E79"/>
                </a:solidFill>
              </a:rPr>
              <a:t>Условия предоставления субсидии</a:t>
            </a:r>
            <a:endParaRPr lang="ru-RU" sz="1400" b="1" dirty="0">
              <a:solidFill>
                <a:srgbClr val="1F4E79"/>
              </a:solidFill>
            </a:endParaRPr>
          </a:p>
        </p:txBody>
      </p:sp>
      <p:grpSp>
        <p:nvGrpSpPr>
          <p:cNvPr id="16" name="Group 1462"/>
          <p:cNvGrpSpPr/>
          <p:nvPr/>
        </p:nvGrpSpPr>
        <p:grpSpPr>
          <a:xfrm>
            <a:off x="1040328" y="3238257"/>
            <a:ext cx="576347" cy="759619"/>
            <a:chOff x="2489201" y="17492663"/>
            <a:chExt cx="379413" cy="500063"/>
          </a:xfrm>
          <a:solidFill>
            <a:srgbClr val="1F4E79"/>
          </a:solidFill>
        </p:grpSpPr>
        <p:sp>
          <p:nvSpPr>
            <p:cNvPr id="17"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18"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19"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20"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21"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22"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grpSp>
      <p:sp>
        <p:nvSpPr>
          <p:cNvPr id="23" name="L-Shape 10"/>
          <p:cNvSpPr/>
          <p:nvPr/>
        </p:nvSpPr>
        <p:spPr>
          <a:xfrm rot="13701821">
            <a:off x="2374217" y="3359629"/>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24" name="L-Shape 10"/>
          <p:cNvSpPr/>
          <p:nvPr/>
        </p:nvSpPr>
        <p:spPr>
          <a:xfrm rot="13701821">
            <a:off x="2374214" y="650358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 name="Прямоугольник 2"/>
          <p:cNvSpPr/>
          <p:nvPr/>
        </p:nvSpPr>
        <p:spPr>
          <a:xfrm>
            <a:off x="494393" y="7033955"/>
            <a:ext cx="1668216" cy="738664"/>
          </a:xfrm>
          <a:prstGeom prst="rect">
            <a:avLst/>
          </a:prstGeom>
        </p:spPr>
        <p:txBody>
          <a:bodyPr wrap="square">
            <a:spAutoFit/>
          </a:bodyPr>
          <a:lstStyle/>
          <a:p>
            <a:pPr algn="ctr" fontAlgn="auto">
              <a:spcBef>
                <a:spcPts val="0"/>
              </a:spcBef>
              <a:spcAft>
                <a:spcPts val="0"/>
              </a:spcAft>
              <a:defRPr/>
            </a:pPr>
            <a:r>
              <a:rPr lang="ru-RU" sz="1400" b="1" dirty="0" smtClean="0">
                <a:solidFill>
                  <a:srgbClr val="1F4E79"/>
                </a:solidFill>
              </a:rPr>
              <a:t>Ограничения предмета лизинга</a:t>
            </a:r>
            <a:endParaRPr lang="ru-RU" sz="1400" b="1" dirty="0">
              <a:solidFill>
                <a:srgbClr val="1F4E79"/>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048" y="5955439"/>
            <a:ext cx="900798" cy="91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022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 y="354082"/>
            <a:ext cx="11753930" cy="369332"/>
          </a:xfrm>
        </p:spPr>
        <p:txBody>
          <a:bodyPr/>
          <a:lstStyle/>
          <a:p>
            <a:pPr algn="ctr"/>
            <a:r>
              <a:rPr lang="ru-RU" b="0" kern="1200" dirty="0">
                <a:solidFill>
                  <a:srgbClr val="0070C0"/>
                </a:solidFill>
                <a:latin typeface="Arial Narrow" pitchFamily="34" charset="0"/>
                <a:ea typeface="+mn-ea"/>
                <a:cs typeface="+mn-cs"/>
              </a:rPr>
              <a:t>Затраты на  лизинг по программе «Приоритетное производство»</a:t>
            </a:r>
            <a:endParaRPr lang="en-US" b="0" kern="1200" dirty="0">
              <a:solidFill>
                <a:srgbClr val="0070C0"/>
              </a:solidFill>
              <a:latin typeface="Arial Narrow" pitchFamily="34" charset="0"/>
              <a:ea typeface="+mn-ea"/>
              <a:cs typeface="+mn-cs"/>
            </a:endParaRPr>
          </a:p>
        </p:txBody>
      </p:sp>
      <p:sp>
        <p:nvSpPr>
          <p:cNvPr id="8197" name="Text Box 20"/>
          <p:cNvSpPr txBox="1">
            <a:spLocks noChangeArrowheads="1"/>
          </p:cNvSpPr>
          <p:nvPr/>
        </p:nvSpPr>
        <p:spPr bwMode="auto">
          <a:xfrm>
            <a:off x="904615" y="2436217"/>
            <a:ext cx="3759804" cy="349006"/>
          </a:xfrm>
          <a:prstGeom prst="rect">
            <a:avLst/>
          </a:prstGeom>
          <a:noFill/>
          <a:ln w="9525">
            <a:noFill/>
            <a:miter lim="800000"/>
            <a:headEnd/>
            <a:tailEnd/>
          </a:ln>
        </p:spPr>
        <p:txBody>
          <a:bodyPr wrap="square" lIns="0" tIns="0" rIns="0" bIns="0">
            <a:spAutoFit/>
          </a:bodyPr>
          <a:lstStyle/>
          <a:p>
            <a:pPr marL="221232" indent="-221232" defTabSz="1238895">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904616" y="4864431"/>
            <a:ext cx="3771919" cy="349006"/>
          </a:xfrm>
          <a:prstGeom prst="rect">
            <a:avLst/>
          </a:prstGeom>
          <a:noFill/>
          <a:ln w="9525">
            <a:noFill/>
            <a:miter lim="800000"/>
            <a:headEnd/>
            <a:tailEnd/>
          </a:ln>
        </p:spPr>
        <p:txBody>
          <a:bodyPr lIns="0" tIns="0" rIns="0" bIns="0">
            <a:spAutoFit/>
          </a:bodyPr>
          <a:lstStyle/>
          <a:p>
            <a:pPr marL="221232" indent="-221232" defTabSz="1238895">
              <a:buFont typeface="Arial" charset="0"/>
              <a:buChar char="•"/>
            </a:pPr>
            <a:endParaRPr kumimoji="1" lang="ru-RU" dirty="0">
              <a:solidFill>
                <a:schemeClr val="tx2"/>
              </a:solidFill>
              <a:ea typeface="ＭＳ Ｐゴシック"/>
              <a:cs typeface="ＭＳ Ｐゴシック"/>
            </a:endParaRPr>
          </a:p>
        </p:txBody>
      </p:sp>
      <p:sp>
        <p:nvSpPr>
          <p:cNvPr id="40" name="Прямоугольник 18"/>
          <p:cNvSpPr>
            <a:spLocks noChangeArrowheads="1"/>
          </p:cNvSpPr>
          <p:nvPr/>
        </p:nvSpPr>
        <p:spPr bwMode="auto">
          <a:xfrm>
            <a:off x="3328575" y="3387428"/>
            <a:ext cx="8816622" cy="2098559"/>
          </a:xfrm>
          <a:prstGeom prst="roundRect">
            <a:avLst>
              <a:gd name="adj" fmla="val 7757"/>
            </a:avLst>
          </a:prstGeom>
          <a:solidFill>
            <a:schemeClr val="bg1">
              <a:lumMod val="95000"/>
            </a:schemeClr>
          </a:solidFill>
          <a:ln>
            <a:noFill/>
            <a:headEnd/>
            <a:tailEnd/>
          </a:ln>
        </p:spPr>
        <p:style>
          <a:lnRef idx="2">
            <a:schemeClr val="accent1"/>
          </a:lnRef>
          <a:fillRef idx="1">
            <a:schemeClr val="lt1"/>
          </a:fillRef>
          <a:effectRef idx="0">
            <a:schemeClr val="accent1"/>
          </a:effectRef>
          <a:fontRef idx="minor">
            <a:schemeClr val="dk1"/>
          </a:fontRef>
        </p:style>
        <p:txBody>
          <a:bodyPr lIns="45598" tIns="46524" rIns="46524" bIns="46524" anchor="ctr"/>
          <a:lstStyle/>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Ежемесячный платеж – 821 644,07 руб.</a:t>
            </a:r>
          </a:p>
          <a:p>
            <a:pPr marL="285750" indent="-285750" fontAlgn="auto">
              <a:spcBef>
                <a:spcPts val="0"/>
              </a:spcBef>
              <a:spcAft>
                <a:spcPts val="0"/>
              </a:spcAft>
              <a:buFont typeface="Arial" panose="020B0604020202020204" pitchFamily="34" charset="0"/>
              <a:buChar char="•"/>
              <a:defRPr/>
            </a:pPr>
            <a:endParaRPr lang="ru-RU" sz="2000" dirty="0" smtClean="0">
              <a:solidFill>
                <a:schemeClr val="tx1"/>
              </a:solidFill>
              <a:latin typeface="Arial" pitchFamily="34" charset="0"/>
              <a:cs typeface="Arial" pitchFamily="34" charset="0"/>
            </a:endParaRPr>
          </a:p>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Общая сумма выплат по договору – 49 298 644,20 руб.</a:t>
            </a:r>
          </a:p>
          <a:p>
            <a:pPr fontAlgn="auto">
              <a:spcBef>
                <a:spcPts val="0"/>
              </a:spcBef>
              <a:spcAft>
                <a:spcPts val="0"/>
              </a:spcAft>
              <a:defRPr/>
            </a:pPr>
            <a:endParaRPr lang="ru-RU" sz="2000" dirty="0" smtClean="0">
              <a:solidFill>
                <a:schemeClr val="tx1"/>
              </a:solidFill>
              <a:latin typeface="Arial" pitchFamily="34" charset="0"/>
              <a:cs typeface="Arial" pitchFamily="34" charset="0"/>
            </a:endParaRPr>
          </a:p>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Переплата по договору – 6 798 644,20 руб.</a:t>
            </a:r>
            <a:endParaRPr lang="ru-RU" sz="2000" dirty="0">
              <a:solidFill>
                <a:schemeClr val="tx1"/>
              </a:solidFill>
              <a:latin typeface="Arial" pitchFamily="34" charset="0"/>
              <a:cs typeface="Arial" pitchFamily="34" charset="0"/>
            </a:endParaRPr>
          </a:p>
        </p:txBody>
      </p:sp>
      <p:grpSp>
        <p:nvGrpSpPr>
          <p:cNvPr id="16" name="Group 1462"/>
          <p:cNvGrpSpPr/>
          <p:nvPr/>
        </p:nvGrpSpPr>
        <p:grpSpPr>
          <a:xfrm>
            <a:off x="1040328" y="3824190"/>
            <a:ext cx="576347" cy="759619"/>
            <a:chOff x="2489201" y="17492663"/>
            <a:chExt cx="379413" cy="500063"/>
          </a:xfrm>
          <a:solidFill>
            <a:srgbClr val="1F4E79"/>
          </a:solidFill>
        </p:grpSpPr>
        <p:sp>
          <p:nvSpPr>
            <p:cNvPr id="17"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18"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19"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20"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21"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22"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grpSp>
      <p:sp>
        <p:nvSpPr>
          <p:cNvPr id="23" name="L-Shape 10"/>
          <p:cNvSpPr/>
          <p:nvPr/>
        </p:nvSpPr>
        <p:spPr>
          <a:xfrm rot="13701821">
            <a:off x="4143390" y="1600385"/>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65" y="1032171"/>
            <a:ext cx="2783536" cy="157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248356" y="2825528"/>
            <a:ext cx="3702755" cy="307760"/>
          </a:xfrm>
          <a:prstGeom prst="rect">
            <a:avLst/>
          </a:prstGeom>
          <a:noFill/>
        </p:spPr>
        <p:txBody>
          <a:bodyPr wrap="square" lIns="91424" tIns="45712" rIns="91424" bIns="45712" rtlCol="0">
            <a:spAutoFit/>
          </a:bodyPr>
          <a:lstStyle/>
          <a:p>
            <a:pPr algn="ctr">
              <a:defRPr/>
            </a:pPr>
            <a:r>
              <a:rPr lang="ru-RU" sz="1400" b="1" dirty="0">
                <a:solidFill>
                  <a:srgbClr val="1F4E79"/>
                </a:solidFill>
              </a:rPr>
              <a:t>Стоимость оборудования 50 млн. руб.</a:t>
            </a:r>
          </a:p>
        </p:txBody>
      </p:sp>
      <p:sp>
        <p:nvSpPr>
          <p:cNvPr id="26" name="TextBox 25"/>
          <p:cNvSpPr txBox="1"/>
          <p:nvPr/>
        </p:nvSpPr>
        <p:spPr>
          <a:xfrm>
            <a:off x="4583289" y="2799818"/>
            <a:ext cx="3369385" cy="307760"/>
          </a:xfrm>
          <a:prstGeom prst="rect">
            <a:avLst/>
          </a:prstGeom>
          <a:noFill/>
        </p:spPr>
        <p:txBody>
          <a:bodyPr wrap="square" lIns="91424" tIns="45712" rIns="91424" bIns="45712" rtlCol="0">
            <a:spAutoFit/>
          </a:bodyPr>
          <a:lstStyle/>
          <a:p>
            <a:pPr algn="ctr">
              <a:defRPr/>
            </a:pPr>
            <a:r>
              <a:rPr lang="ru-RU" sz="1400" b="1" dirty="0">
                <a:solidFill>
                  <a:srgbClr val="1F4E79"/>
                </a:solidFill>
              </a:rPr>
              <a:t>Первый взнос 7,5 млн. руб</a:t>
            </a:r>
            <a:r>
              <a:rPr lang="ru-RU" sz="1400" b="1" dirty="0" smtClean="0">
                <a:solidFill>
                  <a:srgbClr val="1F4E79"/>
                </a:solidFill>
              </a:rPr>
              <a:t>. </a:t>
            </a:r>
            <a:r>
              <a:rPr lang="ru-RU" sz="1400" b="1" dirty="0">
                <a:solidFill>
                  <a:srgbClr val="1F4E79"/>
                </a:solidFill>
              </a:rPr>
              <a:t>(</a:t>
            </a:r>
            <a:r>
              <a:rPr lang="ru-RU" sz="1400" b="1" dirty="0" smtClean="0">
                <a:solidFill>
                  <a:srgbClr val="1F4E79"/>
                </a:solidFill>
              </a:rPr>
              <a:t>15%)</a:t>
            </a:r>
            <a:endParaRPr lang="ru-RU" sz="1400" b="1" dirty="0">
              <a:solidFill>
                <a:srgbClr val="1F4E79"/>
              </a:solidFill>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844" y="1117600"/>
            <a:ext cx="2391069" cy="141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1687" y="1117600"/>
            <a:ext cx="2833511" cy="141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L-Shape 10"/>
          <p:cNvSpPr/>
          <p:nvPr/>
        </p:nvSpPr>
        <p:spPr>
          <a:xfrm rot="13701821">
            <a:off x="8043702" y="1609963"/>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1" name="Прямоугольник 30"/>
          <p:cNvSpPr/>
          <p:nvPr/>
        </p:nvSpPr>
        <p:spPr>
          <a:xfrm>
            <a:off x="330406" y="5038934"/>
            <a:ext cx="1952783" cy="1169551"/>
          </a:xfrm>
          <a:prstGeom prst="rect">
            <a:avLst/>
          </a:prstGeom>
        </p:spPr>
        <p:txBody>
          <a:bodyPr wrap="square">
            <a:spAutoFit/>
          </a:bodyPr>
          <a:lstStyle/>
          <a:p>
            <a:pPr algn="ctr">
              <a:defRPr/>
            </a:pPr>
            <a:r>
              <a:rPr lang="ru-RU" sz="1400" b="1" dirty="0" smtClean="0">
                <a:solidFill>
                  <a:srgbClr val="1F4E79"/>
                </a:solidFill>
              </a:rPr>
              <a:t>Срок </a:t>
            </a:r>
            <a:r>
              <a:rPr lang="ru-RU" sz="1400" b="1" dirty="0">
                <a:solidFill>
                  <a:srgbClr val="1F4E79"/>
                </a:solidFill>
              </a:rPr>
              <a:t>лизинга </a:t>
            </a:r>
            <a:endParaRPr lang="ru-RU" sz="1400" b="1" dirty="0" smtClean="0">
              <a:solidFill>
                <a:srgbClr val="1F4E79"/>
              </a:solidFill>
            </a:endParaRPr>
          </a:p>
          <a:p>
            <a:pPr algn="ctr">
              <a:defRPr/>
            </a:pPr>
            <a:r>
              <a:rPr lang="ru-RU" sz="1400" b="1" dirty="0" smtClean="0">
                <a:solidFill>
                  <a:srgbClr val="1F4E79"/>
                </a:solidFill>
              </a:rPr>
              <a:t>60 месяцев</a:t>
            </a:r>
          </a:p>
          <a:p>
            <a:pPr algn="ctr">
              <a:defRPr/>
            </a:pPr>
            <a:r>
              <a:rPr lang="ru-RU" sz="1400" b="1" dirty="0" smtClean="0">
                <a:solidFill>
                  <a:srgbClr val="1F4E79"/>
                </a:solidFill>
              </a:rPr>
              <a:t> </a:t>
            </a:r>
          </a:p>
          <a:p>
            <a:pPr algn="ctr">
              <a:defRPr/>
            </a:pPr>
            <a:r>
              <a:rPr lang="ru-RU" sz="1400" b="1" dirty="0" smtClean="0">
                <a:solidFill>
                  <a:srgbClr val="1F4E79"/>
                </a:solidFill>
              </a:rPr>
              <a:t>Ставка  </a:t>
            </a:r>
            <a:r>
              <a:rPr lang="ru-RU" sz="1400" b="1" dirty="0">
                <a:solidFill>
                  <a:srgbClr val="1F4E79"/>
                </a:solidFill>
              </a:rPr>
              <a:t>6%</a:t>
            </a:r>
          </a:p>
          <a:p>
            <a:pPr algn="ctr">
              <a:defRPr/>
            </a:pPr>
            <a:endParaRPr lang="ru-RU" sz="1400" b="1" dirty="0">
              <a:solidFill>
                <a:srgbClr val="1F4E79"/>
              </a:solidFill>
            </a:endParaRPr>
          </a:p>
        </p:txBody>
      </p:sp>
      <p:sp>
        <p:nvSpPr>
          <p:cNvPr id="4" name="Прямоугольник 3"/>
          <p:cNvSpPr/>
          <p:nvPr/>
        </p:nvSpPr>
        <p:spPr>
          <a:xfrm>
            <a:off x="9311687" y="2785397"/>
            <a:ext cx="2867379" cy="307777"/>
          </a:xfrm>
          <a:prstGeom prst="rect">
            <a:avLst/>
          </a:prstGeom>
        </p:spPr>
        <p:txBody>
          <a:bodyPr wrap="square">
            <a:spAutoFit/>
          </a:bodyPr>
          <a:lstStyle/>
          <a:p>
            <a:pPr algn="ctr">
              <a:defRPr/>
            </a:pPr>
            <a:r>
              <a:rPr lang="ru-RU" sz="1400" b="1" dirty="0">
                <a:solidFill>
                  <a:srgbClr val="1F4E79"/>
                </a:solidFill>
              </a:rPr>
              <a:t>Сумма лизинга 42,5 млн .руб.</a:t>
            </a:r>
          </a:p>
        </p:txBody>
      </p:sp>
      <p:sp>
        <p:nvSpPr>
          <p:cNvPr id="33" name="L-Shape 10"/>
          <p:cNvSpPr/>
          <p:nvPr/>
        </p:nvSpPr>
        <p:spPr>
          <a:xfrm rot="13701821">
            <a:off x="2374218" y="4817875"/>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4" name="L-Shape 10"/>
          <p:cNvSpPr/>
          <p:nvPr/>
        </p:nvSpPr>
        <p:spPr>
          <a:xfrm rot="18944127">
            <a:off x="7052595" y="5402649"/>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5" name="Прямоугольник 18"/>
          <p:cNvSpPr>
            <a:spLocks noChangeArrowheads="1"/>
          </p:cNvSpPr>
          <p:nvPr/>
        </p:nvSpPr>
        <p:spPr bwMode="auto">
          <a:xfrm>
            <a:off x="3328574" y="5960586"/>
            <a:ext cx="8712583" cy="838292"/>
          </a:xfrm>
          <a:prstGeom prst="roundRect">
            <a:avLst>
              <a:gd name="adj" fmla="val 7757"/>
            </a:avLst>
          </a:prstGeom>
          <a:solidFill>
            <a:schemeClr val="bg1">
              <a:lumMod val="95000"/>
            </a:schemeClr>
          </a:solidFill>
          <a:ln>
            <a:noFill/>
            <a:headEnd/>
            <a:tailEnd/>
          </a:ln>
        </p:spPr>
        <p:style>
          <a:lnRef idx="2">
            <a:schemeClr val="accent1"/>
          </a:lnRef>
          <a:fillRef idx="1">
            <a:schemeClr val="lt1"/>
          </a:fillRef>
          <a:effectRef idx="0">
            <a:schemeClr val="accent1"/>
          </a:effectRef>
          <a:fontRef idx="minor">
            <a:schemeClr val="dk1"/>
          </a:fontRef>
        </p:style>
        <p:txBody>
          <a:bodyPr lIns="45598" tIns="46524" rIns="46524" bIns="46524" anchor="ctr"/>
          <a:lstStyle/>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Компенсация затрат на уплату первого взноса – 3 000 00 руб.</a:t>
            </a:r>
          </a:p>
          <a:p>
            <a:pPr fontAlgn="auto">
              <a:spcBef>
                <a:spcPts val="0"/>
              </a:spcBef>
              <a:spcAft>
                <a:spcPts val="0"/>
              </a:spcAft>
              <a:defRPr/>
            </a:pPr>
            <a:endParaRPr lang="ru-RU" sz="2000" dirty="0" smtClean="0">
              <a:solidFill>
                <a:schemeClr val="tx1"/>
              </a:solidFill>
              <a:latin typeface="Arial" pitchFamily="34" charset="0"/>
              <a:cs typeface="Arial" pitchFamily="34" charset="0"/>
            </a:endParaRPr>
          </a:p>
        </p:txBody>
      </p:sp>
      <p:sp>
        <p:nvSpPr>
          <p:cNvPr id="36" name="L-Shape 10"/>
          <p:cNvSpPr/>
          <p:nvPr/>
        </p:nvSpPr>
        <p:spPr>
          <a:xfrm rot="18606796">
            <a:off x="7052596" y="6729092"/>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7" name="Прямоугольник 18"/>
          <p:cNvSpPr>
            <a:spLocks noChangeArrowheads="1"/>
          </p:cNvSpPr>
          <p:nvPr/>
        </p:nvSpPr>
        <p:spPr bwMode="auto">
          <a:xfrm>
            <a:off x="3380594" y="7262016"/>
            <a:ext cx="8712583" cy="1125628"/>
          </a:xfrm>
          <a:prstGeom prst="roundRect">
            <a:avLst>
              <a:gd name="adj" fmla="val 7757"/>
            </a:avLst>
          </a:prstGeom>
          <a:solidFill>
            <a:schemeClr val="bg1">
              <a:lumMod val="95000"/>
            </a:schemeClr>
          </a:solidFill>
          <a:ln>
            <a:noFill/>
            <a:headEnd/>
            <a:tailEnd/>
          </a:ln>
        </p:spPr>
        <p:style>
          <a:lnRef idx="2">
            <a:schemeClr val="accent1"/>
          </a:lnRef>
          <a:fillRef idx="1">
            <a:schemeClr val="lt1"/>
          </a:fillRef>
          <a:effectRef idx="0">
            <a:schemeClr val="accent1"/>
          </a:effectRef>
          <a:fontRef idx="minor">
            <a:schemeClr val="dk1"/>
          </a:fontRef>
        </p:style>
        <p:txBody>
          <a:bodyPr lIns="45598" tIns="46524" rIns="46524" bIns="46524" anchor="ctr"/>
          <a:lstStyle/>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Переплата – 3 798 644,2 руб.</a:t>
            </a:r>
          </a:p>
          <a:p>
            <a:pPr fontAlgn="auto">
              <a:spcBef>
                <a:spcPts val="0"/>
              </a:spcBef>
              <a:spcAft>
                <a:spcPts val="0"/>
              </a:spcAft>
              <a:defRPr/>
            </a:pPr>
            <a:r>
              <a:rPr lang="ru-RU" sz="2000" dirty="0" smtClean="0">
                <a:solidFill>
                  <a:schemeClr val="tx1"/>
                </a:solidFill>
                <a:latin typeface="Arial" pitchFamily="34" charset="0"/>
                <a:cs typeface="Arial" pitchFamily="34" charset="0"/>
              </a:rPr>
              <a:t> </a:t>
            </a:r>
          </a:p>
          <a:p>
            <a:pPr marL="285750" indent="-285750" fontAlgn="auto">
              <a:spcBef>
                <a:spcPts val="0"/>
              </a:spcBef>
              <a:spcAft>
                <a:spcPts val="0"/>
              </a:spcAft>
              <a:buFont typeface="Arial" panose="020B0604020202020204" pitchFamily="34" charset="0"/>
              <a:buChar char="•"/>
              <a:defRPr/>
            </a:pPr>
            <a:r>
              <a:rPr lang="ru-RU" sz="2000" dirty="0" smtClean="0">
                <a:solidFill>
                  <a:schemeClr val="tx1"/>
                </a:solidFill>
                <a:latin typeface="Arial" pitchFamily="34" charset="0"/>
                <a:cs typeface="Arial" pitchFamily="34" charset="0"/>
              </a:rPr>
              <a:t>1,5 % годовых от стоимости оборудования</a:t>
            </a:r>
          </a:p>
          <a:p>
            <a:pPr fontAlgn="auto">
              <a:spcBef>
                <a:spcPts val="0"/>
              </a:spcBef>
              <a:spcAft>
                <a:spcPts val="0"/>
              </a:spcAft>
              <a:defRPr/>
            </a:pPr>
            <a:endParaRPr lang="ru-RU" sz="2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5153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 y="354082"/>
            <a:ext cx="11753930" cy="369332"/>
          </a:xfrm>
        </p:spPr>
        <p:txBody>
          <a:bodyPr/>
          <a:lstStyle/>
          <a:p>
            <a:pPr algn="ctr"/>
            <a:r>
              <a:rPr lang="ru-RU" b="0" kern="1200" dirty="0">
                <a:solidFill>
                  <a:srgbClr val="0070C0"/>
                </a:solidFill>
                <a:latin typeface="Arial Narrow" pitchFamily="34" charset="0"/>
                <a:ea typeface="+mn-ea"/>
                <a:cs typeface="+mn-cs"/>
              </a:rPr>
              <a:t>Задачи муниципальным образованиям </a:t>
            </a:r>
          </a:p>
        </p:txBody>
      </p:sp>
      <p:sp>
        <p:nvSpPr>
          <p:cNvPr id="8220" name="Text Box 20"/>
          <p:cNvSpPr txBox="1">
            <a:spLocks noChangeArrowheads="1"/>
          </p:cNvSpPr>
          <p:nvPr/>
        </p:nvSpPr>
        <p:spPr bwMode="auto">
          <a:xfrm>
            <a:off x="904616" y="4864431"/>
            <a:ext cx="3771919" cy="349006"/>
          </a:xfrm>
          <a:prstGeom prst="rect">
            <a:avLst/>
          </a:prstGeom>
          <a:noFill/>
          <a:ln w="9525">
            <a:noFill/>
            <a:miter lim="800000"/>
            <a:headEnd/>
            <a:tailEnd/>
          </a:ln>
        </p:spPr>
        <p:txBody>
          <a:bodyPr lIns="0" tIns="0" rIns="0" bIns="0">
            <a:spAutoFit/>
          </a:bodyPr>
          <a:lstStyle/>
          <a:p>
            <a:pPr marL="221232" indent="-221232" defTabSz="1238895">
              <a:buFont typeface="Arial" charset="0"/>
              <a:buChar char="•"/>
            </a:pPr>
            <a:endParaRPr kumimoji="1" lang="ru-RU" dirty="0">
              <a:solidFill>
                <a:schemeClr val="tx2"/>
              </a:solidFill>
              <a:ea typeface="ＭＳ Ｐゴシック"/>
              <a:cs typeface="ＭＳ Ｐゴシック"/>
            </a:endParaRPr>
          </a:p>
        </p:txBody>
      </p:sp>
      <p:sp>
        <p:nvSpPr>
          <p:cNvPr id="23" name="L-Shape 10"/>
          <p:cNvSpPr/>
          <p:nvPr/>
        </p:nvSpPr>
        <p:spPr>
          <a:xfrm rot="13701821">
            <a:off x="742302" y="1609964"/>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25" name="TextBox 24"/>
          <p:cNvSpPr txBox="1"/>
          <p:nvPr/>
        </p:nvSpPr>
        <p:spPr>
          <a:xfrm>
            <a:off x="1883597" y="1477088"/>
            <a:ext cx="9563335" cy="707870"/>
          </a:xfrm>
          <a:prstGeom prst="rect">
            <a:avLst/>
          </a:prstGeom>
          <a:noFill/>
        </p:spPr>
        <p:txBody>
          <a:bodyPr wrap="square" lIns="91424" tIns="45712" rIns="91424" bIns="45712" rtlCol="0">
            <a:spAutoFit/>
          </a:bodyPr>
          <a:lstStyle/>
          <a:p>
            <a:pPr algn="just">
              <a:defRPr/>
            </a:pPr>
            <a:r>
              <a:rPr lang="ru-RU" sz="2000" b="1" dirty="0" smtClean="0">
                <a:solidFill>
                  <a:srgbClr val="1F4E79"/>
                </a:solidFill>
              </a:rPr>
              <a:t>Разместить на официальном сайте муниципального образования информацию о Программе льготного лизинга. (Срок до 05.10.2018 г.)</a:t>
            </a:r>
            <a:endParaRPr lang="ru-RU" sz="2000" b="1" dirty="0">
              <a:solidFill>
                <a:srgbClr val="1F4E79"/>
              </a:solidFill>
            </a:endParaRPr>
          </a:p>
        </p:txBody>
      </p:sp>
      <p:sp>
        <p:nvSpPr>
          <p:cNvPr id="29" name="L-Shape 10"/>
          <p:cNvSpPr/>
          <p:nvPr/>
        </p:nvSpPr>
        <p:spPr>
          <a:xfrm rot="13701821">
            <a:off x="634991" y="3184201"/>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3" name="L-Shape 10"/>
          <p:cNvSpPr/>
          <p:nvPr/>
        </p:nvSpPr>
        <p:spPr>
          <a:xfrm rot="13701821">
            <a:off x="634990" y="4948345"/>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27" name="TextBox 26"/>
          <p:cNvSpPr txBox="1"/>
          <p:nvPr/>
        </p:nvSpPr>
        <p:spPr>
          <a:xfrm>
            <a:off x="1759418" y="3051325"/>
            <a:ext cx="9563335" cy="707870"/>
          </a:xfrm>
          <a:prstGeom prst="rect">
            <a:avLst/>
          </a:prstGeom>
          <a:noFill/>
        </p:spPr>
        <p:txBody>
          <a:bodyPr wrap="square" lIns="91424" tIns="45712" rIns="91424" bIns="45712" rtlCol="0">
            <a:spAutoFit/>
          </a:bodyPr>
          <a:lstStyle/>
          <a:p>
            <a:pPr algn="just">
              <a:defRPr/>
            </a:pPr>
            <a:r>
              <a:rPr lang="ru-RU" sz="2000" b="1" dirty="0" smtClean="0">
                <a:solidFill>
                  <a:srgbClr val="1F4E79"/>
                </a:solidFill>
              </a:rPr>
              <a:t>Проинформировать поставщиков крупнейших заказчиков о возможности использования Программы льготного лизинга. (Срок до 15.10.2018 г.)</a:t>
            </a:r>
            <a:endParaRPr lang="ru-RU" sz="2000" b="1" dirty="0">
              <a:solidFill>
                <a:srgbClr val="1F4E79"/>
              </a:solidFill>
            </a:endParaRPr>
          </a:p>
        </p:txBody>
      </p:sp>
      <p:sp>
        <p:nvSpPr>
          <p:cNvPr id="28" name="TextBox 27"/>
          <p:cNvSpPr txBox="1"/>
          <p:nvPr/>
        </p:nvSpPr>
        <p:spPr>
          <a:xfrm>
            <a:off x="1759419" y="4815469"/>
            <a:ext cx="9563335" cy="707870"/>
          </a:xfrm>
          <a:prstGeom prst="rect">
            <a:avLst/>
          </a:prstGeom>
          <a:noFill/>
        </p:spPr>
        <p:txBody>
          <a:bodyPr wrap="square" lIns="91424" tIns="45712" rIns="91424" bIns="45712" rtlCol="0">
            <a:spAutoFit/>
          </a:bodyPr>
          <a:lstStyle/>
          <a:p>
            <a:pPr algn="just">
              <a:defRPr/>
            </a:pPr>
            <a:r>
              <a:rPr lang="ru-RU" sz="2000" b="1" dirty="0">
                <a:solidFill>
                  <a:srgbClr val="1F4E79"/>
                </a:solidFill>
              </a:rPr>
              <a:t>Проинформировать </a:t>
            </a:r>
            <a:r>
              <a:rPr lang="ru-RU" sz="2000" b="1" dirty="0" smtClean="0">
                <a:solidFill>
                  <a:srgbClr val="1F4E79"/>
                </a:solidFill>
              </a:rPr>
              <a:t>сельскохозяйственные кооперативы о </a:t>
            </a:r>
            <a:r>
              <a:rPr lang="ru-RU" sz="2000" b="1" dirty="0">
                <a:solidFill>
                  <a:srgbClr val="1F4E79"/>
                </a:solidFill>
              </a:rPr>
              <a:t>возможности использования Программы льготного лизинга. (Срок до 15.10.2018 г.)</a:t>
            </a:r>
          </a:p>
        </p:txBody>
      </p:sp>
      <p:sp>
        <p:nvSpPr>
          <p:cNvPr id="30" name="L-Shape 10"/>
          <p:cNvSpPr/>
          <p:nvPr/>
        </p:nvSpPr>
        <p:spPr>
          <a:xfrm rot="13701821">
            <a:off x="679947" y="6590879"/>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2" name="TextBox 31"/>
          <p:cNvSpPr txBox="1"/>
          <p:nvPr/>
        </p:nvSpPr>
        <p:spPr>
          <a:xfrm>
            <a:off x="1883596" y="6458003"/>
            <a:ext cx="9563335" cy="707870"/>
          </a:xfrm>
          <a:prstGeom prst="rect">
            <a:avLst/>
          </a:prstGeom>
          <a:noFill/>
        </p:spPr>
        <p:txBody>
          <a:bodyPr wrap="square" lIns="91424" tIns="45712" rIns="91424" bIns="45712" rtlCol="0">
            <a:spAutoFit/>
          </a:bodyPr>
          <a:lstStyle/>
          <a:p>
            <a:pPr algn="just">
              <a:defRPr/>
            </a:pPr>
            <a:r>
              <a:rPr lang="ru-RU" sz="2000" b="1" dirty="0">
                <a:solidFill>
                  <a:srgbClr val="1F4E79"/>
                </a:solidFill>
              </a:rPr>
              <a:t>Проинформировать </a:t>
            </a:r>
            <a:r>
              <a:rPr lang="ru-RU" sz="2000" b="1" dirty="0" err="1" smtClean="0">
                <a:solidFill>
                  <a:srgbClr val="1F4E79"/>
                </a:solidFill>
              </a:rPr>
              <a:t>Мининвест</a:t>
            </a:r>
            <a:r>
              <a:rPr lang="ru-RU" sz="2000" b="1" dirty="0" smtClean="0">
                <a:solidFill>
                  <a:srgbClr val="1F4E79"/>
                </a:solidFill>
              </a:rPr>
              <a:t> о субъектах ИМП, заинтересованных в получении льготной лизинговой поддержки. </a:t>
            </a:r>
            <a:r>
              <a:rPr lang="ru-RU" sz="2000" b="1" dirty="0">
                <a:solidFill>
                  <a:srgbClr val="1F4E79"/>
                </a:solidFill>
              </a:rPr>
              <a:t>(Срок до </a:t>
            </a:r>
            <a:r>
              <a:rPr lang="ru-RU" sz="2000" b="1" dirty="0" smtClean="0">
                <a:solidFill>
                  <a:srgbClr val="1F4E79"/>
                </a:solidFill>
              </a:rPr>
              <a:t>19.11.2018 </a:t>
            </a:r>
            <a:r>
              <a:rPr lang="ru-RU" sz="2000" b="1" dirty="0">
                <a:solidFill>
                  <a:srgbClr val="1F4E79"/>
                </a:solidFill>
              </a:rPr>
              <a:t>г.)</a:t>
            </a:r>
          </a:p>
        </p:txBody>
      </p:sp>
    </p:spTree>
    <p:extLst>
      <p:ext uri="{BB962C8B-B14F-4D97-AF65-F5344CB8AC3E}">
        <p14:creationId xmlns:p14="http://schemas.microsoft.com/office/powerpoint/2010/main" val="4178646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Заголовок 1"/>
          <p:cNvSpPr>
            <a:spLocks noGrp="1"/>
          </p:cNvSpPr>
          <p:nvPr>
            <p:ph type="title"/>
          </p:nvPr>
        </p:nvSpPr>
        <p:spPr/>
        <p:txBody>
          <a:bodyPr/>
          <a:lstStyle/>
          <a:p>
            <a:r>
              <a:rPr lang="ru-RU" sz="2400" dirty="0"/>
              <a:t>Контактная информация</a:t>
            </a:r>
          </a:p>
        </p:txBody>
      </p:sp>
      <p:grpSp>
        <p:nvGrpSpPr>
          <p:cNvPr id="10" name="Группа 9"/>
          <p:cNvGrpSpPr/>
          <p:nvPr/>
        </p:nvGrpSpPr>
        <p:grpSpPr>
          <a:xfrm>
            <a:off x="2019992" y="2978575"/>
            <a:ext cx="3222802" cy="2112291"/>
            <a:chOff x="4855019" y="5281612"/>
            <a:chExt cx="3545082" cy="2323519"/>
          </a:xfrm>
          <a:noFill/>
        </p:grpSpPr>
        <p:sp>
          <p:nvSpPr>
            <p:cNvPr id="2" name="Прямоугольник 1"/>
            <p:cNvSpPr/>
            <p:nvPr/>
          </p:nvSpPr>
          <p:spPr>
            <a:xfrm>
              <a:off x="4855019" y="5281612"/>
              <a:ext cx="3525611" cy="2323519"/>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5" name="TextBox 4"/>
            <p:cNvSpPr txBox="1"/>
            <p:nvPr/>
          </p:nvSpPr>
          <p:spPr>
            <a:xfrm>
              <a:off x="4939503" y="5396672"/>
              <a:ext cx="3460598" cy="643252"/>
            </a:xfrm>
            <a:prstGeom prst="rect">
              <a:avLst/>
            </a:prstGeom>
            <a:grpFill/>
          </p:spPr>
          <p:txBody>
            <a:bodyPr wrap="square" rtlCol="0">
              <a:spAutoFit/>
            </a:bodyPr>
            <a:lstStyle/>
            <a:p>
              <a:pPr defTabSz="914247">
                <a:defRPr/>
              </a:pPr>
              <a:r>
                <a:rPr lang="ru-RU" sz="1600" b="1" dirty="0">
                  <a:solidFill>
                    <a:srgbClr val="1F4E79"/>
                  </a:solidFill>
                </a:rPr>
                <a:t>Гончарова</a:t>
              </a:r>
            </a:p>
            <a:p>
              <a:pPr defTabSz="914247">
                <a:defRPr/>
              </a:pPr>
              <a:r>
                <a:rPr lang="ru-RU" sz="1600" b="1" dirty="0">
                  <a:solidFill>
                    <a:srgbClr val="1F4E79"/>
                  </a:solidFill>
                </a:rPr>
                <a:t>Татьяна Вячеславовна</a:t>
              </a:r>
            </a:p>
          </p:txBody>
        </p:sp>
        <p:sp>
          <p:nvSpPr>
            <p:cNvPr id="7" name="TextBox 6"/>
            <p:cNvSpPr txBox="1"/>
            <p:nvPr/>
          </p:nvSpPr>
          <p:spPr>
            <a:xfrm>
              <a:off x="4923605" y="6981138"/>
              <a:ext cx="3425925" cy="597187"/>
            </a:xfrm>
            <a:prstGeom prst="rect">
              <a:avLst/>
            </a:prstGeom>
            <a:grpFill/>
          </p:spPr>
          <p:txBody>
            <a:bodyPr wrap="square" rtlCol="0">
              <a:spAutoFit/>
            </a:bodyPr>
            <a:lstStyle/>
            <a:p>
              <a:pPr defTabSz="914247">
                <a:defRPr/>
              </a:pPr>
              <a:r>
                <a:rPr lang="en-US" sz="1400" dirty="0">
                  <a:solidFill>
                    <a:srgbClr val="0070C0"/>
                  </a:solidFill>
                </a:rPr>
                <a:t>TGoncharova@corpmsp.ru</a:t>
              </a:r>
            </a:p>
            <a:p>
              <a:pPr defTabSz="914247">
                <a:defRPr/>
              </a:pPr>
              <a:r>
                <a:rPr lang="ru-RU" sz="1400" dirty="0">
                  <a:solidFill>
                    <a:srgbClr val="000000"/>
                  </a:solidFill>
                </a:rPr>
                <a:t>Тел.: +7 (495) 698-98-00 (доб. 204)</a:t>
              </a:r>
            </a:p>
          </p:txBody>
        </p:sp>
        <p:sp>
          <p:nvSpPr>
            <p:cNvPr id="8" name="TextBox 7"/>
            <p:cNvSpPr txBox="1"/>
            <p:nvPr/>
          </p:nvSpPr>
          <p:spPr>
            <a:xfrm>
              <a:off x="4923605" y="5981445"/>
              <a:ext cx="3472830" cy="1032590"/>
            </a:xfrm>
            <a:prstGeom prst="rect">
              <a:avLst/>
            </a:prstGeom>
            <a:grpFill/>
          </p:spPr>
          <p:txBody>
            <a:bodyPr wrap="square" rtlCol="0">
              <a:spAutoFit/>
            </a:bodyPr>
            <a:lstStyle/>
            <a:p>
              <a:pPr defTabSz="914247">
                <a:defRPr/>
              </a:pPr>
              <a:endParaRPr lang="ru-RU" sz="1100" dirty="0">
                <a:solidFill>
                  <a:srgbClr val="000000"/>
                </a:solidFill>
              </a:endParaRPr>
            </a:p>
            <a:p>
              <a:pPr defTabSz="914247">
                <a:defRPr/>
              </a:pPr>
              <a:r>
                <a:rPr lang="ru-RU" sz="1100" dirty="0">
                  <a:solidFill>
                    <a:srgbClr val="000000"/>
                  </a:solidFill>
                </a:rPr>
                <a:t>Руководитель Дирекции по управлению дочерними и зависимыми лизинговыми компаниями и </a:t>
              </a:r>
              <a:r>
                <a:rPr lang="ru-RU" sz="1100" dirty="0" smtClean="0">
                  <a:solidFill>
                    <a:srgbClr val="000000"/>
                  </a:solidFill>
                </a:rPr>
                <a:t>инвестициям АО «Корпорация «МСП»</a:t>
              </a:r>
              <a:endParaRPr lang="ru-RU" sz="1100" dirty="0">
                <a:solidFill>
                  <a:srgbClr val="000000"/>
                </a:solidFill>
              </a:endParaRPr>
            </a:p>
          </p:txBody>
        </p:sp>
      </p:grpSp>
      <p:grpSp>
        <p:nvGrpSpPr>
          <p:cNvPr id="9" name="Группа 8"/>
          <p:cNvGrpSpPr/>
          <p:nvPr/>
        </p:nvGrpSpPr>
        <p:grpSpPr>
          <a:xfrm>
            <a:off x="6222184" y="5482601"/>
            <a:ext cx="3502236" cy="2113216"/>
            <a:chOff x="1110178" y="5281613"/>
            <a:chExt cx="3524400" cy="2324537"/>
          </a:xfrm>
          <a:noFill/>
        </p:grpSpPr>
        <p:sp>
          <p:nvSpPr>
            <p:cNvPr id="105" name="Прямоугольник 104"/>
            <p:cNvSpPr/>
            <p:nvPr/>
          </p:nvSpPr>
          <p:spPr>
            <a:xfrm>
              <a:off x="1110178" y="5281613"/>
              <a:ext cx="3524400" cy="2324537"/>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u="sng" dirty="0">
                <a:solidFill>
                  <a:srgbClr val="FFFFFF"/>
                </a:solidFill>
                <a:latin typeface="Arial"/>
              </a:endParaRPr>
            </a:p>
          </p:txBody>
        </p:sp>
        <p:sp>
          <p:nvSpPr>
            <p:cNvPr id="114" name="TextBox 113"/>
            <p:cNvSpPr txBox="1"/>
            <p:nvPr/>
          </p:nvSpPr>
          <p:spPr>
            <a:xfrm>
              <a:off x="1194664" y="5396670"/>
              <a:ext cx="2745964" cy="643252"/>
            </a:xfrm>
            <a:prstGeom prst="rect">
              <a:avLst/>
            </a:prstGeom>
            <a:grpFill/>
          </p:spPr>
          <p:txBody>
            <a:bodyPr wrap="square" rtlCol="0">
              <a:spAutoFit/>
            </a:bodyPr>
            <a:lstStyle/>
            <a:p>
              <a:pPr defTabSz="914247">
                <a:defRPr/>
              </a:pPr>
              <a:r>
                <a:rPr lang="ru-RU" sz="1600" b="1" dirty="0" smtClean="0">
                  <a:solidFill>
                    <a:srgbClr val="1F4E79"/>
                  </a:solidFill>
                </a:rPr>
                <a:t>Петрова</a:t>
              </a:r>
            </a:p>
            <a:p>
              <a:pPr defTabSz="914247">
                <a:defRPr/>
              </a:pPr>
              <a:r>
                <a:rPr lang="ru-RU" sz="1600" b="1" dirty="0" smtClean="0">
                  <a:solidFill>
                    <a:srgbClr val="1F4E79"/>
                  </a:solidFill>
                </a:rPr>
                <a:t>Валентина Юрьевна</a:t>
              </a:r>
              <a:endParaRPr lang="ru-RU" sz="1600" b="1" dirty="0">
                <a:solidFill>
                  <a:srgbClr val="1F4E79"/>
                </a:solidFill>
              </a:endParaRPr>
            </a:p>
          </p:txBody>
        </p:sp>
        <p:sp>
          <p:nvSpPr>
            <p:cNvPr id="115" name="TextBox 114"/>
            <p:cNvSpPr txBox="1"/>
            <p:nvPr/>
          </p:nvSpPr>
          <p:spPr>
            <a:xfrm>
              <a:off x="1178766" y="6981138"/>
              <a:ext cx="3426958" cy="575542"/>
            </a:xfrm>
            <a:prstGeom prst="rect">
              <a:avLst/>
            </a:prstGeom>
            <a:grpFill/>
          </p:spPr>
          <p:txBody>
            <a:bodyPr wrap="square" rtlCol="0">
              <a:spAutoFit/>
            </a:bodyPr>
            <a:lstStyle/>
            <a:p>
              <a:pPr defTabSz="914247">
                <a:defRPr/>
              </a:pPr>
              <a:r>
                <a:rPr lang="en-US" sz="1400" dirty="0" err="1" smtClean="0">
                  <a:solidFill>
                    <a:srgbClr val="0070C0"/>
                  </a:solidFill>
                </a:rPr>
                <a:t>PetrovaVY</a:t>
              </a:r>
              <a:r>
                <a:rPr lang="ru-RU" sz="1400" dirty="0" smtClean="0">
                  <a:solidFill>
                    <a:srgbClr val="0070C0"/>
                  </a:solidFill>
                </a:rPr>
                <a:t>@</a:t>
              </a:r>
              <a:r>
                <a:rPr lang="en-US" sz="1400" dirty="0" err="1" smtClean="0">
                  <a:solidFill>
                    <a:srgbClr val="0070C0"/>
                  </a:solidFill>
                </a:rPr>
                <a:t>mosreg</a:t>
              </a:r>
              <a:r>
                <a:rPr lang="ru-RU" sz="1400" dirty="0" smtClean="0">
                  <a:solidFill>
                    <a:srgbClr val="0070C0"/>
                  </a:solidFill>
                </a:rPr>
                <a:t>.</a:t>
              </a:r>
              <a:r>
                <a:rPr lang="ru-RU" sz="1400" dirty="0" err="1" smtClean="0">
                  <a:solidFill>
                    <a:srgbClr val="0070C0"/>
                  </a:solidFill>
                </a:rPr>
                <a:t>ru</a:t>
              </a:r>
              <a:endParaRPr lang="en-US" sz="1400" dirty="0">
                <a:solidFill>
                  <a:srgbClr val="0070C0"/>
                </a:solidFill>
              </a:endParaRPr>
            </a:p>
            <a:p>
              <a:pPr defTabSz="914247">
                <a:defRPr/>
              </a:pPr>
              <a:r>
                <a:rPr lang="ru-RU" sz="1400" dirty="0">
                  <a:solidFill>
                    <a:srgbClr val="000000"/>
                  </a:solidFill>
                </a:rPr>
                <a:t>Тел.: +7 (</a:t>
              </a:r>
              <a:r>
                <a:rPr lang="ru-RU" sz="1400" dirty="0" smtClean="0">
                  <a:solidFill>
                    <a:srgbClr val="000000"/>
                  </a:solidFill>
                </a:rPr>
                <a:t>49</a:t>
              </a:r>
              <a:r>
                <a:rPr lang="en-US" sz="1400" dirty="0" smtClean="0">
                  <a:solidFill>
                    <a:srgbClr val="000000"/>
                  </a:solidFill>
                </a:rPr>
                <a:t>8</a:t>
              </a:r>
              <a:r>
                <a:rPr lang="ru-RU" sz="1400" dirty="0" smtClean="0">
                  <a:solidFill>
                    <a:srgbClr val="000000"/>
                  </a:solidFill>
                </a:rPr>
                <a:t>) 6</a:t>
              </a:r>
              <a:r>
                <a:rPr lang="en-US" sz="1400" dirty="0" smtClean="0">
                  <a:solidFill>
                    <a:srgbClr val="000000"/>
                  </a:solidFill>
                </a:rPr>
                <a:t>02</a:t>
              </a:r>
              <a:r>
                <a:rPr lang="ru-RU" sz="1400" dirty="0" smtClean="0">
                  <a:solidFill>
                    <a:srgbClr val="000000"/>
                  </a:solidFill>
                </a:rPr>
                <a:t>-</a:t>
              </a:r>
              <a:r>
                <a:rPr lang="en-US" sz="1400" dirty="0" smtClean="0">
                  <a:solidFill>
                    <a:srgbClr val="000000"/>
                  </a:solidFill>
                </a:rPr>
                <a:t>06</a:t>
              </a:r>
              <a:r>
                <a:rPr lang="ru-RU" sz="1400" dirty="0" smtClean="0">
                  <a:solidFill>
                    <a:srgbClr val="000000"/>
                  </a:solidFill>
                </a:rPr>
                <a:t>-0</a:t>
              </a:r>
              <a:r>
                <a:rPr lang="en-US" sz="1400" dirty="0" smtClean="0">
                  <a:solidFill>
                    <a:srgbClr val="000000"/>
                  </a:solidFill>
                </a:rPr>
                <a:t>4</a:t>
              </a:r>
              <a:r>
                <a:rPr lang="ru-RU" sz="1400" dirty="0" smtClean="0">
                  <a:solidFill>
                    <a:srgbClr val="000000"/>
                  </a:solidFill>
                </a:rPr>
                <a:t> </a:t>
              </a:r>
              <a:r>
                <a:rPr lang="ru-RU" sz="1400" dirty="0">
                  <a:solidFill>
                    <a:srgbClr val="000000"/>
                  </a:solidFill>
                </a:rPr>
                <a:t>(доб. </a:t>
              </a:r>
              <a:r>
                <a:rPr lang="en-US" sz="1400" dirty="0" smtClean="0">
                  <a:solidFill>
                    <a:srgbClr val="000000"/>
                  </a:solidFill>
                </a:rPr>
                <a:t>40821</a:t>
              </a:r>
              <a:r>
                <a:rPr lang="ru-RU" sz="1400" dirty="0" smtClean="0">
                  <a:solidFill>
                    <a:srgbClr val="000000"/>
                  </a:solidFill>
                </a:rPr>
                <a:t>)</a:t>
              </a:r>
              <a:endParaRPr lang="ru-RU" sz="1400" dirty="0">
                <a:solidFill>
                  <a:srgbClr val="000000"/>
                </a:solidFill>
              </a:endParaRPr>
            </a:p>
          </p:txBody>
        </p:sp>
        <p:sp>
          <p:nvSpPr>
            <p:cNvPr id="116" name="TextBox 115"/>
            <p:cNvSpPr txBox="1"/>
            <p:nvPr/>
          </p:nvSpPr>
          <p:spPr>
            <a:xfrm>
              <a:off x="1178764" y="5981446"/>
              <a:ext cx="2870718" cy="1032591"/>
            </a:xfrm>
            <a:prstGeom prst="rect">
              <a:avLst/>
            </a:prstGeom>
            <a:grpFill/>
          </p:spPr>
          <p:txBody>
            <a:bodyPr wrap="square" rtlCol="0">
              <a:spAutoFit/>
            </a:bodyPr>
            <a:lstStyle/>
            <a:p>
              <a:pPr defTabSz="914247">
                <a:defRPr/>
              </a:pPr>
              <a:r>
                <a:rPr lang="ru-RU" sz="1100" dirty="0" smtClean="0">
                  <a:solidFill>
                    <a:srgbClr val="FF0000"/>
                  </a:solidFill>
                </a:rPr>
                <a:t>Заместитель начальника Управления поддержки и развития предпринимательства министерства инвестиций и инноваций Московской области</a:t>
              </a:r>
              <a:endParaRPr lang="ru-RU" sz="1100" dirty="0">
                <a:solidFill>
                  <a:srgbClr val="FF0000"/>
                </a:solidFill>
              </a:endParaRPr>
            </a:p>
          </p:txBody>
        </p:sp>
      </p:grpSp>
      <p:sp>
        <p:nvSpPr>
          <p:cNvPr id="24" name="TextBox 23"/>
          <p:cNvSpPr txBox="1"/>
          <p:nvPr/>
        </p:nvSpPr>
        <p:spPr>
          <a:xfrm>
            <a:off x="344603" y="1614151"/>
            <a:ext cx="3350779" cy="369332"/>
          </a:xfrm>
          <a:prstGeom prst="rect">
            <a:avLst/>
          </a:prstGeom>
          <a:noFill/>
        </p:spPr>
        <p:txBody>
          <a:bodyPr wrap="square" lIns="91424" tIns="45712" rIns="91424" bIns="45712" rtlCol="0">
            <a:spAutoFit/>
          </a:bodyPr>
          <a:lstStyle/>
          <a:p>
            <a:pPr defTabSz="914247">
              <a:defRPr/>
            </a:pPr>
            <a:r>
              <a:rPr lang="ru-RU" sz="1800" b="1" dirty="0">
                <a:solidFill>
                  <a:srgbClr val="000000"/>
                </a:solidFill>
              </a:rPr>
              <a:t>АО «Корпорация «МСП»</a:t>
            </a:r>
          </a:p>
        </p:txBody>
      </p:sp>
      <p:cxnSp>
        <p:nvCxnSpPr>
          <p:cNvPr id="23" name="Прямая соединительная линия 22"/>
          <p:cNvCxnSpPr/>
          <p:nvPr/>
        </p:nvCxnSpPr>
        <p:spPr>
          <a:xfrm>
            <a:off x="357416" y="1986977"/>
            <a:ext cx="11897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Группа 65"/>
          <p:cNvGrpSpPr/>
          <p:nvPr/>
        </p:nvGrpSpPr>
        <p:grpSpPr>
          <a:xfrm>
            <a:off x="2002291" y="5433641"/>
            <a:ext cx="3222802" cy="2113450"/>
            <a:chOff x="4855019" y="5281613"/>
            <a:chExt cx="3545082" cy="2324797"/>
          </a:xfrm>
          <a:noFill/>
        </p:grpSpPr>
        <p:sp>
          <p:nvSpPr>
            <p:cNvPr id="67" name="Прямоугольник 66"/>
            <p:cNvSpPr/>
            <p:nvPr/>
          </p:nvSpPr>
          <p:spPr>
            <a:xfrm>
              <a:off x="4855019" y="5281613"/>
              <a:ext cx="3525611" cy="2323519"/>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68" name="TextBox 67"/>
            <p:cNvSpPr txBox="1"/>
            <p:nvPr/>
          </p:nvSpPr>
          <p:spPr>
            <a:xfrm>
              <a:off x="4939503" y="5396670"/>
              <a:ext cx="3460598" cy="643253"/>
            </a:xfrm>
            <a:prstGeom prst="rect">
              <a:avLst/>
            </a:prstGeom>
            <a:grpFill/>
          </p:spPr>
          <p:txBody>
            <a:bodyPr wrap="square" rtlCol="0">
              <a:spAutoFit/>
            </a:bodyPr>
            <a:lstStyle/>
            <a:p>
              <a:pPr defTabSz="914247">
                <a:defRPr/>
              </a:pPr>
              <a:r>
                <a:rPr lang="ru-RU" sz="1600" b="1" dirty="0">
                  <a:solidFill>
                    <a:srgbClr val="1F4E79"/>
                  </a:solidFill>
                </a:rPr>
                <a:t>Шевченко </a:t>
              </a:r>
            </a:p>
            <a:p>
              <a:pPr defTabSz="914247">
                <a:defRPr/>
              </a:pPr>
              <a:r>
                <a:rPr lang="ru-RU" sz="1600" b="1" dirty="0">
                  <a:solidFill>
                    <a:srgbClr val="1F4E79"/>
                  </a:solidFill>
                </a:rPr>
                <a:t>Алексей Геннадьевич</a:t>
              </a:r>
            </a:p>
          </p:txBody>
        </p:sp>
        <p:sp>
          <p:nvSpPr>
            <p:cNvPr id="69" name="TextBox 68"/>
            <p:cNvSpPr txBox="1"/>
            <p:nvPr/>
          </p:nvSpPr>
          <p:spPr>
            <a:xfrm>
              <a:off x="4923605" y="6981140"/>
              <a:ext cx="3425925" cy="625270"/>
            </a:xfrm>
            <a:prstGeom prst="rect">
              <a:avLst/>
            </a:prstGeom>
            <a:grpFill/>
          </p:spPr>
          <p:txBody>
            <a:bodyPr wrap="square" rtlCol="0">
              <a:spAutoFit/>
            </a:bodyPr>
            <a:lstStyle/>
            <a:p>
              <a:pPr defTabSz="957103">
                <a:lnSpc>
                  <a:spcPct val="106000"/>
                </a:lnSpc>
                <a:defRPr/>
              </a:pPr>
              <a:r>
                <a:rPr lang="en-US" sz="1400" dirty="0">
                  <a:solidFill>
                    <a:srgbClr val="0070C0"/>
                  </a:solidFill>
                </a:rPr>
                <a:t>AShevchenko@corpmsp.ru</a:t>
              </a:r>
            </a:p>
            <a:p>
              <a:pPr defTabSz="957103">
                <a:lnSpc>
                  <a:spcPct val="106000"/>
                </a:lnSpc>
                <a:defRPr/>
              </a:pPr>
              <a:r>
                <a:rPr lang="ru-RU" sz="1400" dirty="0">
                  <a:solidFill>
                    <a:srgbClr val="000000"/>
                  </a:solidFill>
                </a:rPr>
                <a:t>Тел.: +7 (495) 698-98-00 (доб. 169)</a:t>
              </a:r>
            </a:p>
          </p:txBody>
        </p:sp>
        <p:sp>
          <p:nvSpPr>
            <p:cNvPr id="70" name="TextBox 69"/>
            <p:cNvSpPr txBox="1"/>
            <p:nvPr/>
          </p:nvSpPr>
          <p:spPr>
            <a:xfrm>
              <a:off x="4923605" y="5981444"/>
              <a:ext cx="3472830" cy="1032592"/>
            </a:xfrm>
            <a:prstGeom prst="rect">
              <a:avLst/>
            </a:prstGeom>
            <a:grpFill/>
          </p:spPr>
          <p:txBody>
            <a:bodyPr wrap="square" rtlCol="0">
              <a:spAutoFit/>
            </a:bodyPr>
            <a:lstStyle/>
            <a:p>
              <a:pPr defTabSz="914247">
                <a:defRPr/>
              </a:pPr>
              <a:endParaRPr lang="ru-RU" sz="1100" dirty="0">
                <a:solidFill>
                  <a:srgbClr val="000000"/>
                </a:solidFill>
              </a:endParaRPr>
            </a:p>
            <a:p>
              <a:pPr defTabSz="914247">
                <a:defRPr/>
              </a:pPr>
              <a:r>
                <a:rPr lang="ru-RU" sz="1100" dirty="0">
                  <a:solidFill>
                    <a:srgbClr val="000000"/>
                  </a:solidFill>
                </a:rPr>
                <a:t>Советник Дирекции по управлению дочерними и зависимыми лизинговыми компаниями и </a:t>
              </a:r>
              <a:r>
                <a:rPr lang="ru-RU" sz="1100" dirty="0" smtClean="0">
                  <a:solidFill>
                    <a:srgbClr val="000000"/>
                  </a:solidFill>
                </a:rPr>
                <a:t>инвестициям АО </a:t>
              </a:r>
              <a:r>
                <a:rPr lang="ru-RU" sz="1100" dirty="0">
                  <a:solidFill>
                    <a:srgbClr val="000000"/>
                  </a:solidFill>
                </a:rPr>
                <a:t>«Корпорация «МСП» </a:t>
              </a:r>
            </a:p>
          </p:txBody>
        </p:sp>
      </p:grpSp>
      <p:grpSp>
        <p:nvGrpSpPr>
          <p:cNvPr id="38" name="Группа 37"/>
          <p:cNvGrpSpPr/>
          <p:nvPr/>
        </p:nvGrpSpPr>
        <p:grpSpPr>
          <a:xfrm>
            <a:off x="6195632" y="2953281"/>
            <a:ext cx="3528788" cy="2113216"/>
            <a:chOff x="357414" y="1936248"/>
            <a:chExt cx="3524400" cy="2324537"/>
          </a:xfrm>
          <a:noFill/>
        </p:grpSpPr>
        <p:sp>
          <p:nvSpPr>
            <p:cNvPr id="41" name="Прямоугольник 40"/>
            <p:cNvSpPr/>
            <p:nvPr/>
          </p:nvSpPr>
          <p:spPr>
            <a:xfrm>
              <a:off x="357414" y="1936248"/>
              <a:ext cx="3524400" cy="2324537"/>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42" name="TextBox 41"/>
            <p:cNvSpPr txBox="1"/>
            <p:nvPr/>
          </p:nvSpPr>
          <p:spPr>
            <a:xfrm>
              <a:off x="441898" y="2051305"/>
              <a:ext cx="3439915" cy="643252"/>
            </a:xfrm>
            <a:prstGeom prst="rect">
              <a:avLst/>
            </a:prstGeom>
            <a:grpFill/>
          </p:spPr>
          <p:txBody>
            <a:bodyPr wrap="square" rtlCol="0">
              <a:spAutoFit/>
            </a:bodyPr>
            <a:lstStyle/>
            <a:p>
              <a:pPr defTabSz="914247">
                <a:defRPr/>
              </a:pPr>
              <a:r>
                <a:rPr lang="ru-RU" sz="1600" b="1" dirty="0" err="1" smtClean="0">
                  <a:solidFill>
                    <a:srgbClr val="1F4E79"/>
                  </a:solidFill>
                </a:rPr>
                <a:t>Карисалова</a:t>
              </a:r>
              <a:endParaRPr lang="ru-RU" sz="1600" b="1" dirty="0" smtClean="0">
                <a:solidFill>
                  <a:srgbClr val="1F4E79"/>
                </a:solidFill>
              </a:endParaRPr>
            </a:p>
            <a:p>
              <a:pPr defTabSz="914247">
                <a:defRPr/>
              </a:pPr>
              <a:r>
                <a:rPr lang="ru-RU" sz="1600" b="1" dirty="0" smtClean="0">
                  <a:solidFill>
                    <a:srgbClr val="1F4E79"/>
                  </a:solidFill>
                </a:rPr>
                <a:t>Надежда </a:t>
              </a:r>
              <a:r>
                <a:rPr lang="ru-RU" sz="1600" b="1" dirty="0" err="1" smtClean="0">
                  <a:solidFill>
                    <a:srgbClr val="1F4E79"/>
                  </a:solidFill>
                </a:rPr>
                <a:t>Афиногеновна</a:t>
              </a:r>
              <a:endParaRPr lang="ru-RU" sz="1600" b="1" dirty="0">
                <a:solidFill>
                  <a:srgbClr val="1F4E79"/>
                </a:solidFill>
              </a:endParaRPr>
            </a:p>
          </p:txBody>
        </p:sp>
        <p:sp>
          <p:nvSpPr>
            <p:cNvPr id="43" name="TextBox 42"/>
            <p:cNvSpPr txBox="1"/>
            <p:nvPr/>
          </p:nvSpPr>
          <p:spPr>
            <a:xfrm>
              <a:off x="426002" y="3635773"/>
              <a:ext cx="3455811" cy="597187"/>
            </a:xfrm>
            <a:prstGeom prst="rect">
              <a:avLst/>
            </a:prstGeom>
            <a:grpFill/>
          </p:spPr>
          <p:txBody>
            <a:bodyPr wrap="square" rtlCol="0">
              <a:spAutoFit/>
            </a:bodyPr>
            <a:lstStyle/>
            <a:p>
              <a:pPr defTabSz="914247">
                <a:defRPr/>
              </a:pPr>
              <a:r>
                <a:rPr lang="en-US" sz="1400" dirty="0" smtClean="0">
                  <a:solidFill>
                    <a:srgbClr val="0070C0"/>
                  </a:solidFill>
                </a:rPr>
                <a:t>KarisalovaNA@mosreg.ru</a:t>
              </a:r>
              <a:endParaRPr lang="en-US" sz="1400" dirty="0">
                <a:solidFill>
                  <a:srgbClr val="0070C0"/>
                </a:solidFill>
              </a:endParaRPr>
            </a:p>
            <a:p>
              <a:pPr defTabSz="914247">
                <a:defRPr/>
              </a:pPr>
              <a:r>
                <a:rPr lang="ru-RU" sz="1400" dirty="0">
                  <a:solidFill>
                    <a:srgbClr val="000000"/>
                  </a:solidFill>
                </a:rPr>
                <a:t>Тел.: +7 (</a:t>
              </a:r>
              <a:r>
                <a:rPr lang="ru-RU" sz="1400" dirty="0" smtClean="0">
                  <a:solidFill>
                    <a:srgbClr val="000000"/>
                  </a:solidFill>
                </a:rPr>
                <a:t>49</a:t>
              </a:r>
              <a:r>
                <a:rPr lang="en-US" sz="1400" dirty="0" smtClean="0">
                  <a:solidFill>
                    <a:srgbClr val="000000"/>
                  </a:solidFill>
                </a:rPr>
                <a:t>8</a:t>
              </a:r>
              <a:r>
                <a:rPr lang="ru-RU" sz="1400" dirty="0" smtClean="0">
                  <a:solidFill>
                    <a:srgbClr val="000000"/>
                  </a:solidFill>
                </a:rPr>
                <a:t>) 6</a:t>
              </a:r>
              <a:r>
                <a:rPr lang="en-US" sz="1400" dirty="0" smtClean="0">
                  <a:solidFill>
                    <a:srgbClr val="000000"/>
                  </a:solidFill>
                </a:rPr>
                <a:t>02</a:t>
              </a:r>
              <a:r>
                <a:rPr lang="ru-RU" sz="1400" dirty="0" smtClean="0">
                  <a:solidFill>
                    <a:srgbClr val="000000"/>
                  </a:solidFill>
                </a:rPr>
                <a:t>-</a:t>
              </a:r>
              <a:r>
                <a:rPr lang="en-US" sz="1400" dirty="0" smtClean="0">
                  <a:solidFill>
                    <a:srgbClr val="000000"/>
                  </a:solidFill>
                </a:rPr>
                <a:t>08</a:t>
              </a:r>
              <a:r>
                <a:rPr lang="ru-RU" sz="1400" dirty="0" smtClean="0">
                  <a:solidFill>
                    <a:srgbClr val="000000"/>
                  </a:solidFill>
                </a:rPr>
                <a:t>-</a:t>
              </a:r>
              <a:r>
                <a:rPr lang="en-US" sz="1400" dirty="0" smtClean="0">
                  <a:solidFill>
                    <a:srgbClr val="000000"/>
                  </a:solidFill>
                </a:rPr>
                <a:t>61</a:t>
              </a:r>
              <a:endParaRPr lang="ru-RU" sz="1400" dirty="0">
                <a:solidFill>
                  <a:srgbClr val="000000"/>
                </a:solidFill>
              </a:endParaRPr>
            </a:p>
          </p:txBody>
        </p:sp>
        <p:sp>
          <p:nvSpPr>
            <p:cNvPr id="44" name="TextBox 43"/>
            <p:cNvSpPr txBox="1"/>
            <p:nvPr/>
          </p:nvSpPr>
          <p:spPr>
            <a:xfrm>
              <a:off x="426000" y="2750138"/>
              <a:ext cx="3455812" cy="473976"/>
            </a:xfrm>
            <a:prstGeom prst="rect">
              <a:avLst/>
            </a:prstGeom>
            <a:grpFill/>
          </p:spPr>
          <p:txBody>
            <a:bodyPr wrap="square" rtlCol="0">
              <a:spAutoFit/>
            </a:bodyPr>
            <a:lstStyle/>
            <a:p>
              <a:pPr defTabSz="914247">
                <a:defRPr/>
              </a:pPr>
              <a:r>
                <a:rPr lang="ru-RU" sz="1100" dirty="0">
                  <a:solidFill>
                    <a:srgbClr val="FF0000"/>
                  </a:solidFill>
                </a:rPr>
                <a:t>Заместитель </a:t>
              </a:r>
              <a:r>
                <a:rPr lang="ru-RU" sz="1100" dirty="0" smtClean="0">
                  <a:solidFill>
                    <a:srgbClr val="FF0000"/>
                  </a:solidFill>
                </a:rPr>
                <a:t>министра инвестиций и инноваций Московской области</a:t>
              </a:r>
              <a:endParaRPr lang="ru-RU" sz="1100" dirty="0">
                <a:solidFill>
                  <a:srgbClr val="FF0000"/>
                </a:solidFill>
              </a:endParaRPr>
            </a:p>
          </p:txBody>
        </p:sp>
      </p:grpSp>
      <p:sp>
        <p:nvSpPr>
          <p:cNvPr id="37" name="TextBox 36"/>
          <p:cNvSpPr txBox="1"/>
          <p:nvPr/>
        </p:nvSpPr>
        <p:spPr>
          <a:xfrm>
            <a:off x="7456926" y="1614151"/>
            <a:ext cx="4797777" cy="369316"/>
          </a:xfrm>
          <a:prstGeom prst="rect">
            <a:avLst/>
          </a:prstGeom>
          <a:noFill/>
        </p:spPr>
        <p:txBody>
          <a:bodyPr wrap="square" lIns="91424" tIns="45712" rIns="91424" bIns="45712" rtlCol="0">
            <a:spAutoFit/>
          </a:bodyPr>
          <a:lstStyle/>
          <a:p>
            <a:pPr defTabSz="914247">
              <a:defRPr/>
            </a:pPr>
            <a:r>
              <a:rPr lang="ru-RU" sz="1800" b="1" dirty="0" smtClean="0">
                <a:solidFill>
                  <a:srgbClr val="000000"/>
                </a:solidFill>
              </a:rPr>
              <a:t>Министерство инвестиций и инноваций</a:t>
            </a:r>
            <a:endParaRPr lang="ru-RU" sz="1800" b="1" dirty="0">
              <a:solidFill>
                <a:srgbClr val="000000"/>
              </a:solidFill>
            </a:endParaRPr>
          </a:p>
        </p:txBody>
      </p:sp>
    </p:spTree>
    <p:extLst>
      <p:ext uri="{BB962C8B-B14F-4D97-AF65-F5344CB8AC3E}">
        <p14:creationId xmlns:p14="http://schemas.microsoft.com/office/powerpoint/2010/main" val="3288506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Заголовок 1"/>
          <p:cNvSpPr>
            <a:spLocks noGrp="1"/>
          </p:cNvSpPr>
          <p:nvPr>
            <p:ph type="title"/>
          </p:nvPr>
        </p:nvSpPr>
        <p:spPr/>
        <p:txBody>
          <a:bodyPr/>
          <a:lstStyle/>
          <a:p>
            <a:r>
              <a:rPr lang="ru-RU" sz="2400" dirty="0"/>
              <a:t>Контактная информация</a:t>
            </a:r>
          </a:p>
        </p:txBody>
      </p:sp>
      <p:sp>
        <p:nvSpPr>
          <p:cNvPr id="39" name="TextBox 38"/>
          <p:cNvSpPr txBox="1"/>
          <p:nvPr/>
        </p:nvSpPr>
        <p:spPr>
          <a:xfrm>
            <a:off x="574676" y="1507418"/>
            <a:ext cx="11429654" cy="369332"/>
          </a:xfrm>
          <a:prstGeom prst="rect">
            <a:avLst/>
          </a:prstGeom>
          <a:noFill/>
        </p:spPr>
        <p:txBody>
          <a:bodyPr wrap="square" lIns="91424" tIns="45712" rIns="91424" bIns="45712" rtlCol="0">
            <a:spAutoFit/>
          </a:bodyPr>
          <a:lstStyle/>
          <a:p>
            <a:pPr defTabSz="914247">
              <a:defRPr/>
            </a:pPr>
            <a:r>
              <a:rPr lang="ru-RU" sz="1800" b="1" dirty="0">
                <a:solidFill>
                  <a:srgbClr val="000000"/>
                </a:solidFill>
              </a:rPr>
              <a:t>Дочерние региональные лизинговые компании АО «Корпорация «МСП»</a:t>
            </a:r>
          </a:p>
        </p:txBody>
      </p:sp>
      <p:cxnSp>
        <p:nvCxnSpPr>
          <p:cNvPr id="40" name="Прямая соединительная линия 39"/>
          <p:cNvCxnSpPr/>
          <p:nvPr/>
        </p:nvCxnSpPr>
        <p:spPr>
          <a:xfrm>
            <a:off x="574676" y="1986977"/>
            <a:ext cx="114296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Группа 37"/>
          <p:cNvGrpSpPr/>
          <p:nvPr/>
        </p:nvGrpSpPr>
        <p:grpSpPr>
          <a:xfrm>
            <a:off x="2441576" y="3157539"/>
            <a:ext cx="3204000" cy="2113216"/>
            <a:chOff x="357414" y="1936248"/>
            <a:chExt cx="3524400" cy="2324537"/>
          </a:xfrm>
          <a:noFill/>
        </p:grpSpPr>
        <p:sp>
          <p:nvSpPr>
            <p:cNvPr id="41" name="Прямоугольник 40"/>
            <p:cNvSpPr/>
            <p:nvPr/>
          </p:nvSpPr>
          <p:spPr>
            <a:xfrm>
              <a:off x="357414" y="1936248"/>
              <a:ext cx="3524400" cy="2324537"/>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42" name="TextBox 41"/>
            <p:cNvSpPr txBox="1"/>
            <p:nvPr/>
          </p:nvSpPr>
          <p:spPr>
            <a:xfrm>
              <a:off x="441898" y="2051305"/>
              <a:ext cx="3439915" cy="643252"/>
            </a:xfrm>
            <a:prstGeom prst="rect">
              <a:avLst/>
            </a:prstGeom>
            <a:grpFill/>
          </p:spPr>
          <p:txBody>
            <a:bodyPr wrap="square" rtlCol="0">
              <a:spAutoFit/>
            </a:bodyPr>
            <a:lstStyle/>
            <a:p>
              <a:pPr defTabSz="914247">
                <a:defRPr/>
              </a:pPr>
              <a:r>
                <a:rPr lang="ru-RU" sz="1600" b="1" dirty="0">
                  <a:solidFill>
                    <a:srgbClr val="1F4E79"/>
                  </a:solidFill>
                </a:rPr>
                <a:t>Кравцов</a:t>
              </a:r>
            </a:p>
            <a:p>
              <a:pPr defTabSz="914247">
                <a:defRPr/>
              </a:pPr>
              <a:r>
                <a:rPr lang="ru-RU" sz="1600" b="1" dirty="0">
                  <a:solidFill>
                    <a:srgbClr val="1F4E79"/>
                  </a:solidFill>
                </a:rPr>
                <a:t>Алексей Александрович</a:t>
              </a:r>
            </a:p>
          </p:txBody>
        </p:sp>
        <p:sp>
          <p:nvSpPr>
            <p:cNvPr id="43" name="TextBox 42"/>
            <p:cNvSpPr txBox="1"/>
            <p:nvPr/>
          </p:nvSpPr>
          <p:spPr>
            <a:xfrm>
              <a:off x="426002" y="3635773"/>
              <a:ext cx="3240831" cy="597187"/>
            </a:xfrm>
            <a:prstGeom prst="rect">
              <a:avLst/>
            </a:prstGeom>
            <a:grpFill/>
          </p:spPr>
          <p:txBody>
            <a:bodyPr wrap="square" rtlCol="0">
              <a:spAutoFit/>
            </a:bodyPr>
            <a:lstStyle/>
            <a:p>
              <a:pPr defTabSz="914247">
                <a:defRPr/>
              </a:pPr>
              <a:r>
                <a:rPr lang="en-US" sz="1400" dirty="0" err="1">
                  <a:solidFill>
                    <a:srgbClr val="0070C0"/>
                  </a:solidFill>
                </a:rPr>
                <a:t>Kravtsov</a:t>
              </a:r>
              <a:r>
                <a:rPr lang="en-US" sz="1400" dirty="0">
                  <a:solidFill>
                    <a:srgbClr val="0070C0"/>
                  </a:solidFill>
                </a:rPr>
                <a:t>@rlcrt.ru</a:t>
              </a:r>
              <a:endParaRPr lang="ru-RU" sz="1400" dirty="0">
                <a:solidFill>
                  <a:srgbClr val="0070C0"/>
                </a:solidFill>
              </a:endParaRPr>
            </a:p>
            <a:p>
              <a:pPr defTabSz="914247">
                <a:defRPr/>
              </a:pPr>
              <a:r>
                <a:rPr lang="ru-RU" sz="1400" dirty="0">
                  <a:solidFill>
                    <a:srgbClr val="000000"/>
                  </a:solidFill>
                </a:rPr>
                <a:t>Тел.: +7 (909) 308-91-70</a:t>
              </a:r>
            </a:p>
          </p:txBody>
        </p:sp>
        <p:sp>
          <p:nvSpPr>
            <p:cNvPr id="44" name="TextBox 43"/>
            <p:cNvSpPr txBox="1"/>
            <p:nvPr/>
          </p:nvSpPr>
          <p:spPr>
            <a:xfrm>
              <a:off x="426000" y="2636081"/>
              <a:ext cx="3455812" cy="660180"/>
            </a:xfrm>
            <a:prstGeom prst="rect">
              <a:avLst/>
            </a:prstGeom>
            <a:grpFill/>
          </p:spPr>
          <p:txBody>
            <a:bodyPr wrap="square" rtlCol="0">
              <a:spAutoFit/>
            </a:bodyPr>
            <a:lstStyle/>
            <a:p>
              <a:pPr defTabSz="914247">
                <a:defRPr/>
              </a:pPr>
              <a:endParaRPr lang="ru-RU" sz="1100" dirty="0">
                <a:solidFill>
                  <a:srgbClr val="000000"/>
                </a:solidFill>
              </a:endParaRPr>
            </a:p>
            <a:p>
              <a:pPr defTabSz="914247">
                <a:defRPr/>
              </a:pPr>
              <a:r>
                <a:rPr lang="ru-RU" sz="1100" dirty="0">
                  <a:solidFill>
                    <a:srgbClr val="000000"/>
                  </a:solidFill>
                </a:rPr>
                <a:t>Генеральный директор </a:t>
              </a:r>
              <a:br>
                <a:rPr lang="ru-RU" sz="1100" dirty="0">
                  <a:solidFill>
                    <a:srgbClr val="000000"/>
                  </a:solidFill>
                </a:rPr>
              </a:br>
              <a:r>
                <a:rPr lang="ru-RU" sz="1100" dirty="0">
                  <a:solidFill>
                    <a:srgbClr val="000000"/>
                  </a:solidFill>
                </a:rPr>
                <a:t>АО «РЛК Республики Татарстан»</a:t>
              </a:r>
            </a:p>
          </p:txBody>
        </p:sp>
      </p:grpSp>
      <p:grpSp>
        <p:nvGrpSpPr>
          <p:cNvPr id="45" name="Группа 44"/>
          <p:cNvGrpSpPr/>
          <p:nvPr/>
        </p:nvGrpSpPr>
        <p:grpSpPr>
          <a:xfrm>
            <a:off x="7079351" y="3157539"/>
            <a:ext cx="3204000" cy="2113216"/>
            <a:chOff x="357414" y="1936248"/>
            <a:chExt cx="3524400" cy="2324537"/>
          </a:xfrm>
          <a:noFill/>
        </p:grpSpPr>
        <p:sp>
          <p:nvSpPr>
            <p:cNvPr id="46" name="Прямоугольник 45"/>
            <p:cNvSpPr/>
            <p:nvPr/>
          </p:nvSpPr>
          <p:spPr>
            <a:xfrm>
              <a:off x="357414" y="1936248"/>
              <a:ext cx="3524400" cy="2324537"/>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47" name="TextBox 46"/>
            <p:cNvSpPr txBox="1"/>
            <p:nvPr/>
          </p:nvSpPr>
          <p:spPr>
            <a:xfrm>
              <a:off x="441898" y="2051305"/>
              <a:ext cx="3439915" cy="643252"/>
            </a:xfrm>
            <a:prstGeom prst="rect">
              <a:avLst/>
            </a:prstGeom>
            <a:grpFill/>
          </p:spPr>
          <p:txBody>
            <a:bodyPr wrap="square" rtlCol="0">
              <a:spAutoFit/>
            </a:bodyPr>
            <a:lstStyle/>
            <a:p>
              <a:pPr defTabSz="914247">
                <a:defRPr/>
              </a:pPr>
              <a:r>
                <a:rPr lang="ru-RU" sz="1600" b="1" dirty="0">
                  <a:solidFill>
                    <a:srgbClr val="1F4E79"/>
                  </a:solidFill>
                </a:rPr>
                <a:t>Асадуллин </a:t>
              </a:r>
              <a:br>
                <a:rPr lang="ru-RU" sz="1600" b="1" dirty="0">
                  <a:solidFill>
                    <a:srgbClr val="1F4E79"/>
                  </a:solidFill>
                </a:rPr>
              </a:br>
              <a:r>
                <a:rPr lang="ru-RU" sz="1600" b="1" dirty="0">
                  <a:solidFill>
                    <a:srgbClr val="1F4E79"/>
                  </a:solidFill>
                </a:rPr>
                <a:t>Азамат Рубенович</a:t>
              </a:r>
            </a:p>
          </p:txBody>
        </p:sp>
        <p:sp>
          <p:nvSpPr>
            <p:cNvPr id="48" name="TextBox 47"/>
            <p:cNvSpPr txBox="1"/>
            <p:nvPr/>
          </p:nvSpPr>
          <p:spPr>
            <a:xfrm>
              <a:off x="426002" y="3635773"/>
              <a:ext cx="3240831" cy="597187"/>
            </a:xfrm>
            <a:prstGeom prst="rect">
              <a:avLst/>
            </a:prstGeom>
            <a:grpFill/>
          </p:spPr>
          <p:txBody>
            <a:bodyPr wrap="square" rtlCol="0">
              <a:spAutoFit/>
            </a:bodyPr>
            <a:lstStyle/>
            <a:p>
              <a:pPr defTabSz="914247">
                <a:defRPr/>
              </a:pPr>
              <a:r>
                <a:rPr lang="en-US" sz="1400" dirty="0">
                  <a:solidFill>
                    <a:srgbClr val="0070C0"/>
                  </a:solidFill>
                </a:rPr>
                <a:t>AsadullinAR@rlcrb.ru</a:t>
              </a:r>
              <a:endParaRPr lang="ru-RU" sz="1400" dirty="0">
                <a:solidFill>
                  <a:srgbClr val="0070C0"/>
                </a:solidFill>
              </a:endParaRPr>
            </a:p>
            <a:p>
              <a:pPr defTabSz="914247">
                <a:defRPr/>
              </a:pPr>
              <a:r>
                <a:rPr lang="ru-RU" sz="1400" dirty="0">
                  <a:solidFill>
                    <a:srgbClr val="000000"/>
                  </a:solidFill>
                </a:rPr>
                <a:t>Тел.: +7 (917) 442-12-00</a:t>
              </a:r>
            </a:p>
          </p:txBody>
        </p:sp>
        <p:sp>
          <p:nvSpPr>
            <p:cNvPr id="49" name="TextBox 48"/>
            <p:cNvSpPr txBox="1"/>
            <p:nvPr/>
          </p:nvSpPr>
          <p:spPr>
            <a:xfrm>
              <a:off x="426000" y="2636081"/>
              <a:ext cx="3455812" cy="660180"/>
            </a:xfrm>
            <a:prstGeom prst="rect">
              <a:avLst/>
            </a:prstGeom>
            <a:grpFill/>
          </p:spPr>
          <p:txBody>
            <a:bodyPr wrap="square" rtlCol="0">
              <a:spAutoFit/>
            </a:bodyPr>
            <a:lstStyle/>
            <a:p>
              <a:pPr defTabSz="914247">
                <a:defRPr/>
              </a:pPr>
              <a:endParaRPr lang="ru-RU" sz="1100" dirty="0">
                <a:solidFill>
                  <a:srgbClr val="000000"/>
                </a:solidFill>
              </a:endParaRPr>
            </a:p>
            <a:p>
              <a:pPr defTabSz="914247">
                <a:defRPr/>
              </a:pPr>
              <a:r>
                <a:rPr lang="ru-RU" sz="1100" dirty="0">
                  <a:solidFill>
                    <a:srgbClr val="000000"/>
                  </a:solidFill>
                </a:rPr>
                <a:t>Генеральный директор </a:t>
              </a:r>
              <a:br>
                <a:rPr lang="ru-RU" sz="1100" dirty="0">
                  <a:solidFill>
                    <a:srgbClr val="000000"/>
                  </a:solidFill>
                </a:rPr>
              </a:br>
              <a:r>
                <a:rPr lang="ru-RU" sz="1100" dirty="0">
                  <a:solidFill>
                    <a:srgbClr val="000000"/>
                  </a:solidFill>
                </a:rPr>
                <a:t>АО «РЛК Республики Башкортостан»</a:t>
              </a:r>
            </a:p>
          </p:txBody>
        </p:sp>
      </p:grpSp>
      <p:grpSp>
        <p:nvGrpSpPr>
          <p:cNvPr id="15" name="Группа 14"/>
          <p:cNvGrpSpPr/>
          <p:nvPr/>
        </p:nvGrpSpPr>
        <p:grpSpPr>
          <a:xfrm>
            <a:off x="2441576" y="5726169"/>
            <a:ext cx="3204000" cy="2113216"/>
            <a:chOff x="357414" y="1936248"/>
            <a:chExt cx="3524400" cy="2324537"/>
          </a:xfrm>
          <a:noFill/>
        </p:grpSpPr>
        <p:sp>
          <p:nvSpPr>
            <p:cNvPr id="16" name="Прямоугольник 15"/>
            <p:cNvSpPr/>
            <p:nvPr/>
          </p:nvSpPr>
          <p:spPr>
            <a:xfrm>
              <a:off x="357414" y="1936248"/>
              <a:ext cx="3524400" cy="2324537"/>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17" name="TextBox 16"/>
            <p:cNvSpPr txBox="1"/>
            <p:nvPr/>
          </p:nvSpPr>
          <p:spPr>
            <a:xfrm>
              <a:off x="441898" y="2051305"/>
              <a:ext cx="3439915" cy="643252"/>
            </a:xfrm>
            <a:prstGeom prst="rect">
              <a:avLst/>
            </a:prstGeom>
            <a:grpFill/>
          </p:spPr>
          <p:txBody>
            <a:bodyPr wrap="square" rtlCol="0">
              <a:spAutoFit/>
            </a:bodyPr>
            <a:lstStyle/>
            <a:p>
              <a:pPr defTabSz="914247">
                <a:defRPr/>
              </a:pPr>
              <a:r>
                <a:rPr lang="ru-RU" sz="1600" b="1" dirty="0">
                  <a:solidFill>
                    <a:srgbClr val="1F4E79"/>
                  </a:solidFill>
                </a:rPr>
                <a:t>Филиппов </a:t>
              </a:r>
            </a:p>
            <a:p>
              <a:pPr defTabSz="914247">
                <a:defRPr/>
              </a:pPr>
              <a:r>
                <a:rPr lang="ru-RU" sz="1600" b="1" dirty="0">
                  <a:solidFill>
                    <a:srgbClr val="1F4E79"/>
                  </a:solidFill>
                </a:rPr>
                <a:t>Илья Олегович</a:t>
              </a:r>
            </a:p>
          </p:txBody>
        </p:sp>
        <p:sp>
          <p:nvSpPr>
            <p:cNvPr id="18" name="TextBox 17"/>
            <p:cNvSpPr txBox="1"/>
            <p:nvPr/>
          </p:nvSpPr>
          <p:spPr>
            <a:xfrm>
              <a:off x="426002" y="3635773"/>
              <a:ext cx="3240831" cy="597187"/>
            </a:xfrm>
            <a:prstGeom prst="rect">
              <a:avLst/>
            </a:prstGeom>
            <a:grpFill/>
          </p:spPr>
          <p:txBody>
            <a:bodyPr wrap="square" rtlCol="0">
              <a:spAutoFit/>
            </a:bodyPr>
            <a:lstStyle/>
            <a:p>
              <a:pPr lvl="0">
                <a:defRPr/>
              </a:pPr>
              <a:r>
                <a:rPr lang="en-US" sz="1400" dirty="0">
                  <a:solidFill>
                    <a:srgbClr val="0070C0"/>
                  </a:solidFill>
                </a:rPr>
                <a:t>Filippov@rlc76.ru</a:t>
              </a:r>
              <a:r>
                <a:rPr lang="ru-RU" sz="1400" dirty="0">
                  <a:solidFill>
                    <a:srgbClr val="0070C0"/>
                  </a:solidFill>
                </a:rPr>
                <a:t/>
              </a:r>
              <a:br>
                <a:rPr lang="ru-RU" sz="1400" dirty="0">
                  <a:solidFill>
                    <a:srgbClr val="0070C0"/>
                  </a:solidFill>
                </a:rPr>
              </a:br>
              <a:r>
                <a:rPr lang="ru-RU" sz="1400" dirty="0">
                  <a:solidFill>
                    <a:srgbClr val="000000"/>
                  </a:solidFill>
                </a:rPr>
                <a:t>Тел.: +7 (</a:t>
              </a:r>
              <a:r>
                <a:rPr lang="en-US" sz="1400" dirty="0">
                  <a:solidFill>
                    <a:srgbClr val="000000"/>
                  </a:solidFill>
                </a:rPr>
                <a:t>930</a:t>
              </a:r>
              <a:r>
                <a:rPr lang="ru-RU" sz="1400" dirty="0">
                  <a:solidFill>
                    <a:srgbClr val="000000"/>
                  </a:solidFill>
                </a:rPr>
                <a:t>) </a:t>
              </a:r>
              <a:r>
                <a:rPr lang="en-US" sz="1400" dirty="0">
                  <a:solidFill>
                    <a:srgbClr val="000000"/>
                  </a:solidFill>
                </a:rPr>
                <a:t>126</a:t>
              </a:r>
              <a:r>
                <a:rPr lang="ru-RU" sz="1400" dirty="0">
                  <a:solidFill>
                    <a:srgbClr val="000000"/>
                  </a:solidFill>
                </a:rPr>
                <a:t>-</a:t>
              </a:r>
              <a:r>
                <a:rPr lang="en-US" sz="1400" dirty="0">
                  <a:solidFill>
                    <a:srgbClr val="000000"/>
                  </a:solidFill>
                </a:rPr>
                <a:t>47</a:t>
              </a:r>
              <a:r>
                <a:rPr lang="ru-RU" sz="1400" dirty="0">
                  <a:solidFill>
                    <a:srgbClr val="000000"/>
                  </a:solidFill>
                </a:rPr>
                <a:t>-</a:t>
              </a:r>
              <a:r>
                <a:rPr lang="en-US" sz="1400" dirty="0">
                  <a:solidFill>
                    <a:srgbClr val="000000"/>
                  </a:solidFill>
                </a:rPr>
                <a:t>51</a:t>
              </a:r>
              <a:endParaRPr lang="ru-RU" sz="1400" dirty="0">
                <a:solidFill>
                  <a:srgbClr val="000000"/>
                </a:solidFill>
              </a:endParaRPr>
            </a:p>
          </p:txBody>
        </p:sp>
        <p:sp>
          <p:nvSpPr>
            <p:cNvPr id="19" name="TextBox 18"/>
            <p:cNvSpPr txBox="1"/>
            <p:nvPr/>
          </p:nvSpPr>
          <p:spPr>
            <a:xfrm>
              <a:off x="426000" y="2636081"/>
              <a:ext cx="3455812" cy="660180"/>
            </a:xfrm>
            <a:prstGeom prst="rect">
              <a:avLst/>
            </a:prstGeom>
            <a:grpFill/>
          </p:spPr>
          <p:txBody>
            <a:bodyPr wrap="square" rtlCol="0">
              <a:spAutoFit/>
            </a:bodyPr>
            <a:lstStyle/>
            <a:p>
              <a:pPr defTabSz="914247">
                <a:defRPr/>
              </a:pPr>
              <a:endParaRPr lang="ru-RU" sz="1100" dirty="0">
                <a:solidFill>
                  <a:srgbClr val="000000"/>
                </a:solidFill>
              </a:endParaRPr>
            </a:p>
            <a:p>
              <a:pPr defTabSz="914247">
                <a:defRPr/>
              </a:pPr>
              <a:r>
                <a:rPr lang="ru-RU" sz="1100" dirty="0">
                  <a:solidFill>
                    <a:srgbClr val="000000"/>
                  </a:solidFill>
                </a:rPr>
                <a:t>Генеральный директор </a:t>
              </a:r>
              <a:br>
                <a:rPr lang="ru-RU" sz="1100" dirty="0">
                  <a:solidFill>
                    <a:srgbClr val="000000"/>
                  </a:solidFill>
                </a:rPr>
              </a:br>
              <a:r>
                <a:rPr lang="ru-RU" sz="1100" dirty="0">
                  <a:solidFill>
                    <a:srgbClr val="000000"/>
                  </a:solidFill>
                </a:rPr>
                <a:t>АО «РЛК Ярославской области»</a:t>
              </a:r>
            </a:p>
          </p:txBody>
        </p:sp>
      </p:grpSp>
      <p:grpSp>
        <p:nvGrpSpPr>
          <p:cNvPr id="20" name="Группа 19"/>
          <p:cNvGrpSpPr/>
          <p:nvPr/>
        </p:nvGrpSpPr>
        <p:grpSpPr>
          <a:xfrm>
            <a:off x="7079351" y="5726169"/>
            <a:ext cx="3204000" cy="2113216"/>
            <a:chOff x="357414" y="1936248"/>
            <a:chExt cx="3524400" cy="2324537"/>
          </a:xfrm>
          <a:noFill/>
        </p:grpSpPr>
        <p:sp>
          <p:nvSpPr>
            <p:cNvPr id="21" name="Прямоугольник 20"/>
            <p:cNvSpPr/>
            <p:nvPr/>
          </p:nvSpPr>
          <p:spPr>
            <a:xfrm>
              <a:off x="357414" y="1936248"/>
              <a:ext cx="3524400" cy="2324537"/>
            </a:xfrm>
            <a:prstGeom prst="rect">
              <a:avLst/>
            </a:prstGeom>
            <a:gr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7">
                <a:defRPr/>
              </a:pPr>
              <a:endParaRPr lang="ru-RU" dirty="0">
                <a:solidFill>
                  <a:srgbClr val="FFFFFF"/>
                </a:solidFill>
                <a:latin typeface="Arial"/>
              </a:endParaRPr>
            </a:p>
          </p:txBody>
        </p:sp>
        <p:sp>
          <p:nvSpPr>
            <p:cNvPr id="22" name="TextBox 21"/>
            <p:cNvSpPr txBox="1"/>
            <p:nvPr/>
          </p:nvSpPr>
          <p:spPr>
            <a:xfrm>
              <a:off x="441898" y="2051305"/>
              <a:ext cx="3439915" cy="643252"/>
            </a:xfrm>
            <a:prstGeom prst="rect">
              <a:avLst/>
            </a:prstGeom>
            <a:grpFill/>
          </p:spPr>
          <p:txBody>
            <a:bodyPr wrap="square" rtlCol="0">
              <a:spAutoFit/>
            </a:bodyPr>
            <a:lstStyle/>
            <a:p>
              <a:pPr defTabSz="914247">
                <a:defRPr/>
              </a:pPr>
              <a:r>
                <a:rPr lang="ru-RU" sz="1600" b="1" dirty="0">
                  <a:solidFill>
                    <a:srgbClr val="1F4E79"/>
                  </a:solidFill>
                </a:rPr>
                <a:t>Бравина </a:t>
              </a:r>
            </a:p>
            <a:p>
              <a:pPr defTabSz="914247">
                <a:defRPr/>
              </a:pPr>
              <a:r>
                <a:rPr lang="ru-RU" sz="1600" b="1" dirty="0">
                  <a:solidFill>
                    <a:srgbClr val="1F4E79"/>
                  </a:solidFill>
                </a:rPr>
                <a:t>Татьяна Анатольевна</a:t>
              </a:r>
            </a:p>
          </p:txBody>
        </p:sp>
        <p:sp>
          <p:nvSpPr>
            <p:cNvPr id="23" name="TextBox 22"/>
            <p:cNvSpPr txBox="1"/>
            <p:nvPr/>
          </p:nvSpPr>
          <p:spPr>
            <a:xfrm>
              <a:off x="426002" y="3635773"/>
              <a:ext cx="3240831" cy="597187"/>
            </a:xfrm>
            <a:prstGeom prst="rect">
              <a:avLst/>
            </a:prstGeom>
            <a:grpFill/>
          </p:spPr>
          <p:txBody>
            <a:bodyPr wrap="square" rtlCol="0">
              <a:spAutoFit/>
            </a:bodyPr>
            <a:lstStyle/>
            <a:p>
              <a:pPr lvl="0">
                <a:defRPr/>
              </a:pPr>
              <a:r>
                <a:rPr lang="en-US" sz="1400" dirty="0">
                  <a:solidFill>
                    <a:srgbClr val="0070C0"/>
                  </a:solidFill>
                </a:rPr>
                <a:t>BravinaTA@rlcykt.ru</a:t>
              </a:r>
              <a:r>
                <a:rPr lang="ru-RU" sz="1400" dirty="0">
                  <a:solidFill>
                    <a:srgbClr val="0070C0"/>
                  </a:solidFill>
                </a:rPr>
                <a:t/>
              </a:r>
              <a:br>
                <a:rPr lang="ru-RU" sz="1400" dirty="0">
                  <a:solidFill>
                    <a:srgbClr val="0070C0"/>
                  </a:solidFill>
                </a:rPr>
              </a:br>
              <a:r>
                <a:rPr lang="ru-RU" sz="1400" dirty="0">
                  <a:solidFill>
                    <a:srgbClr val="000000"/>
                  </a:solidFill>
                </a:rPr>
                <a:t>Тел.: +7 (</a:t>
              </a:r>
              <a:r>
                <a:rPr lang="en-US" sz="1400" dirty="0">
                  <a:solidFill>
                    <a:srgbClr val="000000"/>
                  </a:solidFill>
                </a:rPr>
                <a:t>9</a:t>
              </a:r>
              <a:r>
                <a:rPr lang="ru-RU" sz="1400" dirty="0">
                  <a:solidFill>
                    <a:srgbClr val="000000"/>
                  </a:solidFill>
                </a:rPr>
                <a:t>14) 275-74-47</a:t>
              </a:r>
            </a:p>
          </p:txBody>
        </p:sp>
        <p:sp>
          <p:nvSpPr>
            <p:cNvPr id="24" name="TextBox 23"/>
            <p:cNvSpPr txBox="1"/>
            <p:nvPr/>
          </p:nvSpPr>
          <p:spPr>
            <a:xfrm>
              <a:off x="426000" y="2636081"/>
              <a:ext cx="3455812" cy="660180"/>
            </a:xfrm>
            <a:prstGeom prst="rect">
              <a:avLst/>
            </a:prstGeom>
            <a:grpFill/>
          </p:spPr>
          <p:txBody>
            <a:bodyPr wrap="square" rtlCol="0">
              <a:spAutoFit/>
            </a:bodyPr>
            <a:lstStyle/>
            <a:p>
              <a:pPr defTabSz="914247">
                <a:defRPr/>
              </a:pPr>
              <a:endParaRPr lang="ru-RU" sz="1100" dirty="0">
                <a:solidFill>
                  <a:srgbClr val="000000"/>
                </a:solidFill>
              </a:endParaRPr>
            </a:p>
            <a:p>
              <a:pPr defTabSz="914247">
                <a:defRPr/>
              </a:pPr>
              <a:r>
                <a:rPr lang="ru-RU" sz="1100" dirty="0">
                  <a:solidFill>
                    <a:srgbClr val="000000"/>
                  </a:solidFill>
                </a:rPr>
                <a:t>Генеральный директор </a:t>
              </a:r>
              <a:br>
                <a:rPr lang="ru-RU" sz="1100" dirty="0">
                  <a:solidFill>
                    <a:srgbClr val="000000"/>
                  </a:solidFill>
                </a:rPr>
              </a:br>
              <a:r>
                <a:rPr lang="ru-RU" sz="1100" dirty="0">
                  <a:solidFill>
                    <a:srgbClr val="000000"/>
                  </a:solidFill>
                </a:rPr>
                <a:t>АО «РЛК Республики Саха (Якутия)»</a:t>
              </a:r>
            </a:p>
          </p:txBody>
        </p:sp>
      </p:grpSp>
    </p:spTree>
    <p:extLst>
      <p:ext uri="{BB962C8B-B14F-4D97-AF65-F5344CB8AC3E}">
        <p14:creationId xmlns:p14="http://schemas.microsoft.com/office/powerpoint/2010/main" val="1698532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Заголовок 1"/>
          <p:cNvSpPr>
            <a:spLocks noGrp="1"/>
          </p:cNvSpPr>
          <p:nvPr>
            <p:ph type="title"/>
          </p:nvPr>
        </p:nvSpPr>
        <p:spPr>
          <a:xfrm>
            <a:off x="2844800" y="228781"/>
            <a:ext cx="8805334" cy="698685"/>
          </a:xfrm>
        </p:spPr>
        <p:txBody>
          <a:bodyPr/>
          <a:lstStyle/>
          <a:p>
            <a:pPr algn="ctr"/>
            <a:r>
              <a:rPr lang="ru-RU" sz="2400" dirty="0"/>
              <a:t>Программа льготного лизинга оборудования для субъектов малого предпринимательства</a:t>
            </a:r>
            <a:endParaRPr lang="ru-RU" sz="2400" b="0" dirty="0"/>
          </a:p>
        </p:txBody>
      </p:sp>
      <p:sp>
        <p:nvSpPr>
          <p:cNvPr id="26" name="TextBox 25"/>
          <p:cNvSpPr txBox="1"/>
          <p:nvPr/>
        </p:nvSpPr>
        <p:spPr>
          <a:xfrm>
            <a:off x="293459" y="2410479"/>
            <a:ext cx="2236451" cy="738664"/>
          </a:xfrm>
          <a:prstGeom prst="rect">
            <a:avLst/>
          </a:prstGeom>
          <a:noFill/>
        </p:spPr>
        <p:txBody>
          <a:bodyPr wrap="square" lIns="91424" tIns="45712" rIns="91424" bIns="45712" rtlCol="0">
            <a:spAutoFit/>
          </a:bodyPr>
          <a:lstStyle/>
          <a:p>
            <a:pPr algn="ctr" defTabSz="914247">
              <a:defRPr/>
            </a:pPr>
            <a:r>
              <a:rPr lang="ru-RU" sz="1400" b="1" dirty="0">
                <a:solidFill>
                  <a:srgbClr val="1F4E79"/>
                </a:solidFill>
              </a:rPr>
              <a:t>Сети дочерних лизинговых компаний Корпорации</a:t>
            </a:r>
          </a:p>
        </p:txBody>
      </p:sp>
      <p:sp>
        <p:nvSpPr>
          <p:cNvPr id="27" name="L-Shape 10"/>
          <p:cNvSpPr/>
          <p:nvPr/>
        </p:nvSpPr>
        <p:spPr>
          <a:xfrm rot="13701821">
            <a:off x="2243709" y="187688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sp>
        <p:nvSpPr>
          <p:cNvPr id="35" name="TextBox 34"/>
          <p:cNvSpPr txBox="1"/>
          <p:nvPr/>
        </p:nvSpPr>
        <p:spPr>
          <a:xfrm>
            <a:off x="377031" y="6112743"/>
            <a:ext cx="2152878" cy="738664"/>
          </a:xfrm>
          <a:prstGeom prst="rect">
            <a:avLst/>
          </a:prstGeom>
          <a:noFill/>
        </p:spPr>
        <p:txBody>
          <a:bodyPr wrap="square" lIns="91424" tIns="45712" rIns="91424" bIns="45712" rtlCol="0">
            <a:spAutoFit/>
          </a:bodyPr>
          <a:lstStyle/>
          <a:p>
            <a:pPr algn="ctr">
              <a:defRPr/>
            </a:pPr>
            <a:r>
              <a:rPr lang="ru-RU" sz="1400" b="1" dirty="0">
                <a:solidFill>
                  <a:srgbClr val="1F4E79"/>
                </a:solidFill>
              </a:rPr>
              <a:t>Преимущества</a:t>
            </a:r>
          </a:p>
          <a:p>
            <a:pPr algn="ctr">
              <a:defRPr/>
            </a:pPr>
            <a:r>
              <a:rPr lang="ru-RU" sz="1400" b="1" dirty="0">
                <a:solidFill>
                  <a:srgbClr val="1F4E79"/>
                </a:solidFill>
              </a:rPr>
              <a:t>программы льготного лизинга</a:t>
            </a:r>
          </a:p>
        </p:txBody>
      </p:sp>
      <p:sp>
        <p:nvSpPr>
          <p:cNvPr id="36" name="L-Shape 10"/>
          <p:cNvSpPr/>
          <p:nvPr/>
        </p:nvSpPr>
        <p:spPr>
          <a:xfrm rot="13701821">
            <a:off x="2243709" y="5446946"/>
            <a:ext cx="442118" cy="442118"/>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7">
              <a:defRPr/>
            </a:pPr>
            <a:endParaRPr lang="en-US" dirty="0">
              <a:solidFill>
                <a:srgbClr val="0070C0"/>
              </a:solidFill>
              <a:latin typeface="Arial"/>
            </a:endParaRPr>
          </a:p>
        </p:txBody>
      </p:sp>
      <p:grpSp>
        <p:nvGrpSpPr>
          <p:cNvPr id="37" name="Group 1462"/>
          <p:cNvGrpSpPr/>
          <p:nvPr/>
        </p:nvGrpSpPr>
        <p:grpSpPr>
          <a:xfrm>
            <a:off x="1104979" y="5260763"/>
            <a:ext cx="576347" cy="759619"/>
            <a:chOff x="2489201" y="17492663"/>
            <a:chExt cx="379413" cy="500063"/>
          </a:xfrm>
          <a:solidFill>
            <a:srgbClr val="1F4E79"/>
          </a:solidFill>
        </p:grpSpPr>
        <p:sp>
          <p:nvSpPr>
            <p:cNvPr id="38"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39"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40"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41"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42"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sp>
          <p:nvSpPr>
            <p:cNvPr id="43"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662">
                <a:defRPr/>
              </a:pPr>
              <a:endParaRPr lang="en-US" sz="2000" dirty="0">
                <a:solidFill>
                  <a:prstClr val="black"/>
                </a:solidFill>
              </a:endParaRPr>
            </a:p>
          </p:txBody>
        </p:sp>
      </p:grpSp>
      <p:cxnSp>
        <p:nvCxnSpPr>
          <p:cNvPr id="45" name="Прямая соединительная линия 44"/>
          <p:cNvCxnSpPr/>
          <p:nvPr/>
        </p:nvCxnSpPr>
        <p:spPr>
          <a:xfrm>
            <a:off x="217714" y="4212977"/>
            <a:ext cx="12036988" cy="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32" name="Freeform 464"/>
          <p:cNvSpPr>
            <a:spLocks noEditPoints="1"/>
          </p:cNvSpPr>
          <p:nvPr/>
        </p:nvSpPr>
        <p:spPr bwMode="auto">
          <a:xfrm>
            <a:off x="994757" y="1785858"/>
            <a:ext cx="796790" cy="556252"/>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2" rIns="91424" bIns="45712" numCol="1" anchor="t" anchorCtr="0" compatLnSpc="1">
            <a:prstTxWarp prst="textNoShape">
              <a:avLst/>
            </a:prstTxWarp>
          </a:bodyPr>
          <a:lstStyle/>
          <a:p>
            <a:pPr defTabSz="914247">
              <a:defRPr/>
            </a:pPr>
            <a:endParaRPr lang="en-GB" dirty="0">
              <a:solidFill>
                <a:srgbClr val="000000"/>
              </a:solidFill>
            </a:endParaRPr>
          </a:p>
        </p:txBody>
      </p:sp>
      <p:sp>
        <p:nvSpPr>
          <p:cNvPr id="21" name="Прямоугольник 20"/>
          <p:cNvSpPr/>
          <p:nvPr/>
        </p:nvSpPr>
        <p:spPr>
          <a:xfrm>
            <a:off x="3081656" y="1419995"/>
            <a:ext cx="9086532" cy="1910079"/>
          </a:xfrm>
          <a:prstGeom prst="rect">
            <a:avLst/>
          </a:prstGeom>
        </p:spPr>
        <p:txBody>
          <a:bodyPr wrap="square" lIns="71987" tIns="107981" rIns="35994" bIns="0" anchor="t">
            <a:noAutofit/>
          </a:bodyPr>
          <a:lstStyle/>
          <a:p>
            <a:pPr marL="650534" lvl="2" indent="-171421" defTabSz="957103">
              <a:lnSpc>
                <a:spcPct val="120000"/>
              </a:lnSpc>
              <a:spcBef>
                <a:spcPts val="300"/>
              </a:spcBef>
              <a:buFont typeface="Arial" panose="020B0604020202020204" pitchFamily="34" charset="0"/>
              <a:buChar char="•"/>
            </a:pPr>
            <a:r>
              <a:rPr lang="ru-RU" sz="1400" dirty="0"/>
              <a:t>«</a:t>
            </a:r>
            <a:r>
              <a:rPr lang="ru-RU" sz="2000" dirty="0"/>
              <a:t>РЛК Республики Татарстан» (г. Казань)</a:t>
            </a:r>
            <a:r>
              <a:rPr lang="en-US" sz="2000" dirty="0"/>
              <a:t>;</a:t>
            </a:r>
            <a:endParaRPr lang="ru-RU" sz="2000" dirty="0"/>
          </a:p>
          <a:p>
            <a:pPr marL="650534" lvl="2" indent="-171421" defTabSz="957103">
              <a:lnSpc>
                <a:spcPct val="120000"/>
              </a:lnSpc>
              <a:spcBef>
                <a:spcPts val="300"/>
              </a:spcBef>
              <a:buFont typeface="Arial" panose="020B0604020202020204" pitchFamily="34" charset="0"/>
              <a:buChar char="•"/>
            </a:pPr>
            <a:r>
              <a:rPr lang="ru-RU" sz="2000" dirty="0"/>
              <a:t>«РЛК Республики Башкортостан»</a:t>
            </a:r>
            <a:r>
              <a:rPr lang="en-US" sz="2000" dirty="0"/>
              <a:t> </a:t>
            </a:r>
            <a:r>
              <a:rPr lang="ru-RU" sz="2000" dirty="0"/>
              <a:t>(г. Уфа)</a:t>
            </a:r>
            <a:r>
              <a:rPr lang="en-US" sz="2000" dirty="0"/>
              <a:t>;</a:t>
            </a:r>
            <a:endParaRPr lang="ru-RU" sz="2000" dirty="0"/>
          </a:p>
          <a:p>
            <a:pPr marL="650534" lvl="2" indent="-171421" defTabSz="957103">
              <a:lnSpc>
                <a:spcPct val="120000"/>
              </a:lnSpc>
              <a:spcBef>
                <a:spcPts val="300"/>
              </a:spcBef>
              <a:buFont typeface="Arial" panose="020B0604020202020204" pitchFamily="34" charset="0"/>
              <a:buChar char="•"/>
            </a:pPr>
            <a:r>
              <a:rPr lang="ru-RU" sz="2000" dirty="0">
                <a:solidFill>
                  <a:srgbClr val="FF0000"/>
                </a:solidFill>
              </a:rPr>
              <a:t>«РЛК Ярославской области»</a:t>
            </a:r>
            <a:r>
              <a:rPr lang="en-US" sz="2000" dirty="0">
                <a:solidFill>
                  <a:srgbClr val="FF0000"/>
                </a:solidFill>
              </a:rPr>
              <a:t> </a:t>
            </a:r>
            <a:r>
              <a:rPr lang="ru-RU" sz="2000" dirty="0">
                <a:solidFill>
                  <a:srgbClr val="FF0000"/>
                </a:solidFill>
              </a:rPr>
              <a:t>(г. Ярославль)</a:t>
            </a:r>
            <a:r>
              <a:rPr lang="en-US" sz="2000" dirty="0">
                <a:solidFill>
                  <a:srgbClr val="FF0000"/>
                </a:solidFill>
              </a:rPr>
              <a:t>;</a:t>
            </a:r>
            <a:endParaRPr lang="ru-RU" sz="2000" dirty="0">
              <a:solidFill>
                <a:srgbClr val="FF0000"/>
              </a:solidFill>
            </a:endParaRPr>
          </a:p>
          <a:p>
            <a:pPr marL="650534" lvl="2" indent="-171421" defTabSz="957103">
              <a:lnSpc>
                <a:spcPct val="120000"/>
              </a:lnSpc>
              <a:spcBef>
                <a:spcPts val="300"/>
              </a:spcBef>
              <a:buFont typeface="Arial" panose="020B0604020202020204" pitchFamily="34" charset="0"/>
              <a:buChar char="•"/>
            </a:pPr>
            <a:r>
              <a:rPr lang="ru-RU" sz="2000" dirty="0"/>
              <a:t>«РЛК Республики Саха (Якутия)»</a:t>
            </a:r>
            <a:r>
              <a:rPr lang="en-US" sz="2000" dirty="0"/>
              <a:t> </a:t>
            </a:r>
            <a:r>
              <a:rPr lang="ru-RU" sz="2000" dirty="0"/>
              <a:t>(г. Якутск).</a:t>
            </a:r>
            <a:endParaRPr lang="en-US" sz="2000" dirty="0"/>
          </a:p>
        </p:txBody>
      </p:sp>
      <p:sp>
        <p:nvSpPr>
          <p:cNvPr id="22" name="TextBox 21"/>
          <p:cNvSpPr txBox="1"/>
          <p:nvPr/>
        </p:nvSpPr>
        <p:spPr>
          <a:xfrm>
            <a:off x="293459" y="3593352"/>
            <a:ext cx="12050941" cy="707886"/>
          </a:xfrm>
          <a:prstGeom prst="rect">
            <a:avLst/>
          </a:prstGeom>
          <a:noFill/>
        </p:spPr>
        <p:txBody>
          <a:bodyPr wrap="square" lIns="91424" tIns="45712" rIns="91424" bIns="45712" rtlCol="0">
            <a:spAutoFit/>
          </a:bodyPr>
          <a:lstStyle/>
          <a:p>
            <a:pPr algn="ctr"/>
            <a:r>
              <a:rPr lang="ru-RU" sz="2000" b="1" dirty="0">
                <a:solidFill>
                  <a:srgbClr val="1F4E79"/>
                </a:solidFill>
              </a:rPr>
              <a:t>РЛК предоставляют лизинговое финансирование на всей территории</a:t>
            </a:r>
          </a:p>
          <a:p>
            <a:pPr algn="ctr"/>
            <a:r>
              <a:rPr lang="ru-RU" sz="2000" b="1" dirty="0">
                <a:solidFill>
                  <a:srgbClr val="1F4E79"/>
                </a:solidFill>
              </a:rPr>
              <a:t> Российской Федерации вне зависимости от местонахождения лизингополучателя</a:t>
            </a:r>
          </a:p>
        </p:txBody>
      </p:sp>
      <p:sp>
        <p:nvSpPr>
          <p:cNvPr id="23" name="Прямоугольник 22"/>
          <p:cNvSpPr/>
          <p:nvPr/>
        </p:nvSpPr>
        <p:spPr>
          <a:xfrm>
            <a:off x="2595228" y="4636913"/>
            <a:ext cx="9749172" cy="3524953"/>
          </a:xfrm>
          <a:prstGeom prst="rect">
            <a:avLst/>
          </a:prstGeom>
        </p:spPr>
        <p:txBody>
          <a:bodyPr wrap="square" lIns="71987" tIns="107981" rIns="35994" bIns="0" anchor="t">
            <a:noAutofit/>
          </a:bodyPr>
          <a:lstStyle/>
          <a:p>
            <a:pPr marL="650534" lvl="2" indent="-171421" defTabSz="957103">
              <a:lnSpc>
                <a:spcPct val="120000"/>
              </a:lnSpc>
              <a:spcBef>
                <a:spcPts val="300"/>
              </a:spcBef>
              <a:buFont typeface="Arial" panose="020B0604020202020204" pitchFamily="34" charset="0"/>
              <a:buChar char="•"/>
            </a:pPr>
            <a:r>
              <a:rPr lang="ru-RU" sz="2400" dirty="0"/>
              <a:t>6% -  российское оборудование, </a:t>
            </a:r>
          </a:p>
          <a:p>
            <a:pPr marL="650534" lvl="2" indent="-171421" defTabSz="957103">
              <a:lnSpc>
                <a:spcPct val="120000"/>
              </a:lnSpc>
              <a:spcBef>
                <a:spcPts val="300"/>
              </a:spcBef>
              <a:buFont typeface="Arial" panose="020B0604020202020204" pitchFamily="34" charset="0"/>
              <a:buChar char="•"/>
            </a:pPr>
            <a:r>
              <a:rPr lang="ru-RU" sz="2400" dirty="0"/>
              <a:t>8% - иностранное оборудование</a:t>
            </a:r>
            <a:r>
              <a:rPr lang="en-US" sz="2400" dirty="0"/>
              <a:t>;</a:t>
            </a:r>
            <a:endParaRPr lang="ru-RU" sz="2400" dirty="0"/>
          </a:p>
          <a:p>
            <a:pPr marL="650534" lvl="2" indent="-171421" defTabSz="957103">
              <a:lnSpc>
                <a:spcPct val="120000"/>
              </a:lnSpc>
              <a:spcBef>
                <a:spcPts val="300"/>
              </a:spcBef>
              <a:buFont typeface="Arial" panose="020B0604020202020204" pitchFamily="34" charset="0"/>
              <a:buChar char="•"/>
            </a:pPr>
            <a:r>
              <a:rPr lang="ru-RU" sz="2400" dirty="0" err="1"/>
              <a:t>беззалоговое</a:t>
            </a:r>
            <a:r>
              <a:rPr lang="ru-RU" sz="2400" dirty="0"/>
              <a:t> финансирование</a:t>
            </a:r>
            <a:r>
              <a:rPr lang="en-US" sz="2400" dirty="0"/>
              <a:t>;</a:t>
            </a:r>
            <a:endParaRPr lang="ru-RU" sz="2400" dirty="0"/>
          </a:p>
          <a:p>
            <a:pPr marL="650534" lvl="2" indent="-171421" defTabSz="957103">
              <a:lnSpc>
                <a:spcPct val="120000"/>
              </a:lnSpc>
              <a:spcBef>
                <a:spcPts val="300"/>
              </a:spcBef>
              <a:buFont typeface="Arial" panose="020B0604020202020204" pitchFamily="34" charset="0"/>
              <a:buChar char="•"/>
            </a:pPr>
            <a:r>
              <a:rPr lang="ru-RU" sz="2400" dirty="0"/>
              <a:t>нет ограничения в выборе оборудования и поставщика</a:t>
            </a:r>
            <a:r>
              <a:rPr lang="en-US" sz="2400" dirty="0"/>
              <a:t>;</a:t>
            </a:r>
          </a:p>
          <a:p>
            <a:pPr marL="650534" lvl="2" indent="-171421" defTabSz="957103">
              <a:lnSpc>
                <a:spcPct val="120000"/>
              </a:lnSpc>
              <a:spcBef>
                <a:spcPts val="300"/>
              </a:spcBef>
              <a:buFont typeface="Arial" panose="020B0604020202020204" pitchFamily="34" charset="0"/>
              <a:buChar char="•"/>
            </a:pPr>
            <a:r>
              <a:rPr lang="ru-RU" sz="2400" dirty="0"/>
              <a:t>свободный график платежей исходя из сезонности бизнеса</a:t>
            </a:r>
            <a:r>
              <a:rPr lang="en-US" sz="2400" dirty="0"/>
              <a:t>;</a:t>
            </a:r>
          </a:p>
          <a:p>
            <a:pPr marL="650534" lvl="2" indent="-171421" defTabSz="957103">
              <a:lnSpc>
                <a:spcPct val="120000"/>
              </a:lnSpc>
              <a:spcBef>
                <a:spcPts val="300"/>
              </a:spcBef>
              <a:buFont typeface="Arial" panose="020B0604020202020204" pitchFamily="34" charset="0"/>
              <a:buChar char="•"/>
            </a:pPr>
            <a:r>
              <a:rPr lang="ru-RU" sz="2400" dirty="0"/>
              <a:t>первый платеж через 30 дней</a:t>
            </a:r>
            <a:r>
              <a:rPr lang="en-US" sz="2400" dirty="0"/>
              <a:t>;</a:t>
            </a:r>
            <a:endParaRPr lang="ru-RU" sz="2400" dirty="0"/>
          </a:p>
          <a:p>
            <a:pPr marL="650534" lvl="2" indent="-171421" defTabSz="957103">
              <a:lnSpc>
                <a:spcPct val="120000"/>
              </a:lnSpc>
              <a:spcBef>
                <a:spcPts val="300"/>
              </a:spcBef>
              <a:buFont typeface="Arial" panose="020B0604020202020204" pitchFamily="34" charset="0"/>
              <a:buChar char="•"/>
            </a:pPr>
            <a:r>
              <a:rPr lang="ru-RU" sz="2400" dirty="0"/>
              <a:t>поручительство </a:t>
            </a:r>
            <a:r>
              <a:rPr lang="ru-RU" sz="2400" dirty="0" smtClean="0"/>
              <a:t>Московского областного Гарантийного фонда</a:t>
            </a:r>
            <a:r>
              <a:rPr lang="en-US" sz="2400" dirty="0" smtClean="0"/>
              <a:t>.</a:t>
            </a:r>
            <a:endParaRPr lang="ru-RU" sz="2400" dirty="0"/>
          </a:p>
        </p:txBody>
      </p:sp>
    </p:spTree>
    <p:extLst>
      <p:ext uri="{BB962C8B-B14F-4D97-AF65-F5344CB8AC3E}">
        <p14:creationId xmlns:p14="http://schemas.microsoft.com/office/powerpoint/2010/main" val="1079586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Заголовок 1"/>
          <p:cNvSpPr>
            <a:spLocks noGrp="1"/>
          </p:cNvSpPr>
          <p:nvPr>
            <p:ph type="title"/>
          </p:nvPr>
        </p:nvSpPr>
        <p:spPr/>
        <p:txBody>
          <a:bodyPr/>
          <a:lstStyle/>
          <a:p>
            <a:pPr algn="ctr"/>
            <a:r>
              <a:rPr lang="ru-RU" sz="2400" dirty="0"/>
              <a:t>Лизинговые продукты для приобретения оборудования в рамках Программы льготного лизинга</a:t>
            </a:r>
          </a:p>
        </p:txBody>
      </p:sp>
      <p:graphicFrame>
        <p:nvGraphicFramePr>
          <p:cNvPr id="5" name="Таблица 4"/>
          <p:cNvGraphicFramePr>
            <a:graphicFrameLocks noGrp="1"/>
          </p:cNvGraphicFramePr>
          <p:nvPr>
            <p:extLst>
              <p:ext uri="{D42A27DB-BD31-4B8C-83A1-F6EECF244321}">
                <p14:modId xmlns:p14="http://schemas.microsoft.com/office/powerpoint/2010/main" val="4214249619"/>
              </p:ext>
            </p:extLst>
          </p:nvPr>
        </p:nvGraphicFramePr>
        <p:xfrm>
          <a:off x="358777" y="1321993"/>
          <a:ext cx="11979980" cy="4525732"/>
        </p:xfrm>
        <a:graphic>
          <a:graphicData uri="http://schemas.openxmlformats.org/drawingml/2006/table">
            <a:tbl>
              <a:tblPr/>
              <a:tblGrid>
                <a:gridCol w="1779213">
                  <a:extLst>
                    <a:ext uri="{9D8B030D-6E8A-4147-A177-3AD203B41FA5}">
                      <a16:colId xmlns:a16="http://schemas.microsoft.com/office/drawing/2014/main" xmlns="" val="20000"/>
                    </a:ext>
                  </a:extLst>
                </a:gridCol>
                <a:gridCol w="1923206">
                  <a:extLst>
                    <a:ext uri="{9D8B030D-6E8A-4147-A177-3AD203B41FA5}">
                      <a16:colId xmlns:a16="http://schemas.microsoft.com/office/drawing/2014/main" xmlns="" val="20001"/>
                    </a:ext>
                  </a:extLst>
                </a:gridCol>
                <a:gridCol w="1763504"/>
                <a:gridCol w="1521911"/>
                <a:gridCol w="1682363">
                  <a:extLst>
                    <a:ext uri="{9D8B030D-6E8A-4147-A177-3AD203B41FA5}">
                      <a16:colId xmlns:a16="http://schemas.microsoft.com/office/drawing/2014/main" xmlns="" val="20004"/>
                    </a:ext>
                  </a:extLst>
                </a:gridCol>
                <a:gridCol w="1735866"/>
                <a:gridCol w="1573917">
                  <a:extLst>
                    <a:ext uri="{9D8B030D-6E8A-4147-A177-3AD203B41FA5}">
                      <a16:colId xmlns:a16="http://schemas.microsoft.com/office/drawing/2014/main" xmlns="" val="20006"/>
                    </a:ext>
                  </a:extLst>
                </a:gridCol>
              </a:tblGrid>
              <a:tr h="1362038">
                <a:tc>
                  <a:txBody>
                    <a:bodyPr/>
                    <a:lstStyle/>
                    <a:p>
                      <a:pPr algn="ctr" fontAlgn="b"/>
                      <a:endParaRPr lang="ru-RU" sz="900" b="1" i="0" u="none" strike="noStrike" dirty="0">
                        <a:solidFill>
                          <a:srgbClr val="FFFFFF"/>
                        </a:solidFill>
                        <a:effectLst/>
                        <a:latin typeface="Arial" panose="020B0604020202020204" pitchFamily="34" charset="0"/>
                      </a:endParaRPr>
                    </a:p>
                  </a:txBody>
                  <a:tcPr marL="6100" marR="6100" marT="60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gridSpan="2">
                  <a:txBody>
                    <a:bodyPr/>
                    <a:lstStyle/>
                    <a:p>
                      <a:pPr algn="ctr" fontAlgn="b"/>
                      <a:r>
                        <a:rPr lang="ru-RU" sz="1100" b="1" i="0" u="none" strike="noStrike" dirty="0">
                          <a:solidFill>
                            <a:srgbClr val="FFFFFF"/>
                          </a:solidFill>
                          <a:effectLst/>
                          <a:latin typeface="Arial" panose="020B0604020202020204" pitchFamily="34" charset="0"/>
                        </a:rPr>
                        <a:t/>
                      </a:r>
                      <a:br>
                        <a:rPr lang="ru-RU" sz="1100" b="1" i="0" u="none" strike="noStrike" dirty="0">
                          <a:solidFill>
                            <a:srgbClr val="FFFFFF"/>
                          </a:solidFill>
                          <a:effectLst/>
                          <a:latin typeface="Arial" panose="020B0604020202020204" pitchFamily="34" charset="0"/>
                        </a:rPr>
                      </a:br>
                      <a:r>
                        <a:rPr lang="ru-RU" sz="1100" b="1" i="0" u="none" strike="noStrike" dirty="0">
                          <a:solidFill>
                            <a:srgbClr val="FFFFFF"/>
                          </a:solidFill>
                          <a:effectLst/>
                          <a:latin typeface="Arial" panose="020B0604020202020204" pitchFamily="34" charset="0"/>
                        </a:rPr>
                        <a:t>Производство</a:t>
                      </a:r>
                    </a:p>
                  </a:txBody>
                  <a:tcPr marL="6100" marR="6100" marT="60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gridSpan="2">
                  <a:txBody>
                    <a:bodyPr/>
                    <a:lstStyle/>
                    <a:p>
                      <a:pPr algn="ctr" fontAlgn="b"/>
                      <a:r>
                        <a:rPr lang="ru-RU" sz="1100" b="1" i="0" u="none" strike="noStrike" dirty="0">
                          <a:solidFill>
                            <a:srgbClr val="FFFFFF"/>
                          </a:solidFill>
                          <a:effectLst/>
                          <a:latin typeface="Arial" panose="020B0604020202020204" pitchFamily="34" charset="0"/>
                        </a:rPr>
                        <a:t>Сельхозкооперация</a:t>
                      </a:r>
                    </a:p>
                  </a:txBody>
                  <a:tcPr marL="6100" marR="6100" marT="60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gridSpan="2">
                  <a:txBody>
                    <a:bodyPr/>
                    <a:lstStyle/>
                    <a:p>
                      <a:pPr algn="ctr" fontAlgn="b"/>
                      <a:r>
                        <a:rPr lang="ru-RU" sz="1100" b="1" i="0" u="none" strike="noStrike" dirty="0">
                          <a:solidFill>
                            <a:srgbClr val="FFFFFF"/>
                          </a:solidFill>
                          <a:effectLst/>
                          <a:latin typeface="Arial" panose="020B0604020202020204" pitchFamily="34" charset="0"/>
                        </a:rPr>
                        <a:t>Поставщики крупнейших заказчиков</a:t>
                      </a:r>
                    </a:p>
                  </a:txBody>
                  <a:tcPr marL="6100" marR="6100" marT="60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extLst>
                  <a:ext uri="{0D108BD9-81ED-4DB2-BD59-A6C34878D82A}">
                    <a16:rowId xmlns:a16="http://schemas.microsoft.com/office/drawing/2014/main" xmlns="" val="10000"/>
                  </a:ext>
                </a:extLst>
              </a:tr>
              <a:tr h="842701">
                <a:tc>
                  <a:txBody>
                    <a:bodyPr/>
                    <a:lstStyle/>
                    <a:p>
                      <a:pPr algn="ctr" fontAlgn="ctr"/>
                      <a:endParaRPr lang="ru-RU" sz="900" b="1" i="0" u="none" strike="noStrike" dirty="0">
                        <a:solidFill>
                          <a:srgbClr val="FFFFFF"/>
                        </a:solidFill>
                        <a:effectLst/>
                        <a:latin typeface="Arial" panose="020B0604020202020204" pitchFamily="34" charset="0"/>
                      </a:endParaRP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rgbClr val="FFFFFF"/>
                          </a:solidFill>
                          <a:effectLst/>
                          <a:latin typeface="Arial" panose="020B0604020202020204" pitchFamily="34" charset="0"/>
                        </a:rPr>
                        <a:t>Высокотехнологичное и инновационное производство</a:t>
                      </a: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1" i="0" u="none" strike="noStrike" dirty="0">
                          <a:solidFill>
                            <a:srgbClr val="FFFFFF"/>
                          </a:solidFill>
                          <a:effectLst/>
                          <a:latin typeface="Arial" panose="020B0604020202020204" pitchFamily="34" charset="0"/>
                        </a:rPr>
                        <a:t>Приоритетное производство</a:t>
                      </a: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1" i="0" u="none" strike="noStrike" dirty="0">
                          <a:solidFill>
                            <a:srgbClr val="FFFFFF"/>
                          </a:solidFill>
                          <a:effectLst/>
                          <a:latin typeface="Arial" panose="020B0604020202020204" pitchFamily="34" charset="0"/>
                        </a:rPr>
                        <a:t>Создание</a:t>
                      </a: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1" i="0" u="none" strike="noStrike" dirty="0">
                          <a:solidFill>
                            <a:srgbClr val="FFFFFF"/>
                          </a:solidFill>
                          <a:effectLst/>
                          <a:latin typeface="Arial" panose="020B0604020202020204" pitchFamily="34" charset="0"/>
                        </a:rPr>
                        <a:t>Развитие</a:t>
                      </a: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1" i="0" u="none" strike="noStrike" dirty="0">
                          <a:solidFill>
                            <a:srgbClr val="FFFFFF"/>
                          </a:solidFill>
                          <a:effectLst/>
                          <a:latin typeface="Arial" panose="020B0604020202020204" pitchFamily="34" charset="0"/>
                        </a:rPr>
                        <a:t>Высокотехнологичная и инновационная продукция</a:t>
                      </a: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ru-RU" sz="1000" b="1" i="0" u="none" strike="noStrike" dirty="0">
                          <a:solidFill>
                            <a:srgbClr val="FFFFFF"/>
                          </a:solidFill>
                          <a:effectLst/>
                          <a:latin typeface="Arial" panose="020B0604020202020204" pitchFamily="34" charset="0"/>
                        </a:rPr>
                        <a:t>Прочая продукция</a:t>
                      </a:r>
                    </a:p>
                  </a:txBody>
                  <a:tcPr marL="6100" marR="6100" marT="609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588962">
                <a:tc>
                  <a:txBody>
                    <a:bodyPr/>
                    <a:lstStyle/>
                    <a:p>
                      <a:pPr algn="ctr" fontAlgn="ctr"/>
                      <a:r>
                        <a:rPr lang="ru-RU" sz="1400" b="1" i="0" u="none" strike="noStrike" dirty="0">
                          <a:solidFill>
                            <a:srgbClr val="000000"/>
                          </a:solidFill>
                          <a:effectLst/>
                          <a:latin typeface="Arial" panose="020B0604020202020204" pitchFamily="34" charset="0"/>
                        </a:rPr>
                        <a:t>Ставка</a:t>
                      </a: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gridSpan="6">
                  <a:txBody>
                    <a:bodyPr/>
                    <a:lstStyle/>
                    <a:p>
                      <a:pPr algn="ctr" fontAlgn="ctr"/>
                      <a:r>
                        <a:rPr lang="ru-RU" sz="1400" b="1" i="0" u="none" strike="noStrike" dirty="0">
                          <a:solidFill>
                            <a:srgbClr val="000000"/>
                          </a:solidFill>
                          <a:effectLst/>
                          <a:latin typeface="Arial" panose="020B0604020202020204" pitchFamily="34" charset="0"/>
                        </a:rPr>
                        <a:t>6 % годовых - для российского оборудования</a:t>
                      </a:r>
                      <a:br>
                        <a:rPr lang="ru-RU" sz="1400" b="1" i="0" u="none" strike="noStrike" dirty="0">
                          <a:solidFill>
                            <a:srgbClr val="000000"/>
                          </a:solidFill>
                          <a:effectLst/>
                          <a:latin typeface="Arial" panose="020B0604020202020204" pitchFamily="34" charset="0"/>
                        </a:rPr>
                      </a:br>
                      <a:r>
                        <a:rPr lang="ru-RU" sz="1400" b="1" i="0" u="none" strike="noStrike" dirty="0">
                          <a:solidFill>
                            <a:srgbClr val="000000"/>
                          </a:solidFill>
                          <a:effectLst/>
                          <a:latin typeface="Arial" panose="020B0604020202020204" pitchFamily="34" charset="0"/>
                        </a:rPr>
                        <a:t>8 % годовых - для иностранного оборудования</a:t>
                      </a: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49604">
                <a:tc>
                  <a:txBody>
                    <a:bodyPr/>
                    <a:lstStyle/>
                    <a:p>
                      <a:pPr algn="ctr" fontAlgn="ctr"/>
                      <a:r>
                        <a:rPr lang="ru-RU" sz="1400" b="1" i="0" u="none" strike="noStrike" dirty="0" smtClean="0">
                          <a:solidFill>
                            <a:srgbClr val="000000"/>
                          </a:solidFill>
                          <a:effectLst/>
                          <a:latin typeface="Arial" panose="020B0604020202020204" pitchFamily="34" charset="0"/>
                        </a:rPr>
                        <a:t>Сумма</a:t>
                      </a:r>
                      <a:r>
                        <a:rPr lang="ru-RU" sz="1400" b="1" i="0" u="none" strike="noStrike" baseline="0" dirty="0" smtClean="0">
                          <a:solidFill>
                            <a:srgbClr val="000000"/>
                          </a:solidFill>
                          <a:effectLst/>
                          <a:latin typeface="Arial" panose="020B0604020202020204" pitchFamily="34" charset="0"/>
                        </a:rPr>
                        <a:t> </a:t>
                      </a:r>
                      <a:r>
                        <a:rPr lang="ru-RU" sz="1400" b="1" i="0" u="none" strike="noStrike" dirty="0" smtClean="0">
                          <a:solidFill>
                            <a:srgbClr val="000000"/>
                          </a:solidFill>
                          <a:effectLst/>
                          <a:latin typeface="Arial" panose="020B0604020202020204" pitchFamily="34" charset="0"/>
                        </a:rPr>
                        <a:t>финансирования</a:t>
                      </a:r>
                    </a:p>
                    <a:p>
                      <a:pPr algn="ctr" fontAlgn="ctr"/>
                      <a:r>
                        <a:rPr lang="ru-RU" sz="1400" b="1" i="0" u="none" strike="noStrike" dirty="0" smtClean="0">
                          <a:solidFill>
                            <a:srgbClr val="000000"/>
                          </a:solidFill>
                          <a:effectLst/>
                          <a:latin typeface="Arial" panose="020B0604020202020204" pitchFamily="34" charset="0"/>
                        </a:rPr>
                        <a:t>(млн. руб.)</a:t>
                      </a:r>
                      <a:endParaRPr lang="ru-RU" sz="14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000000"/>
                          </a:solidFill>
                          <a:effectLst/>
                          <a:latin typeface="Arial" panose="020B0604020202020204" pitchFamily="34" charset="0"/>
                        </a:rPr>
                        <a:t>5-200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5-200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3-10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5-200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5-200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5-100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432821">
                <a:tc>
                  <a:txBody>
                    <a:bodyPr/>
                    <a:lstStyle/>
                    <a:p>
                      <a:pPr marL="0" algn="ctr" defTabSz="1093324" rtl="0" eaLnBrk="1" fontAlgn="ctr" latinLnBrk="0" hangingPunct="1"/>
                      <a:r>
                        <a:rPr lang="ru-RU" sz="1400" b="1" i="0" u="none" strike="noStrike" kern="1200" dirty="0" smtClean="0">
                          <a:solidFill>
                            <a:srgbClr val="000000"/>
                          </a:solidFill>
                          <a:effectLst/>
                          <a:latin typeface="Arial" panose="020B0604020202020204" pitchFamily="34" charset="0"/>
                          <a:ea typeface="+mn-ea"/>
                          <a:cs typeface="+mn-cs"/>
                        </a:rPr>
                        <a:t>Срок лизинга</a:t>
                      </a:r>
                    </a:p>
                    <a:p>
                      <a:pPr marL="0" algn="ctr" defTabSz="1093324" rtl="0" eaLnBrk="1" fontAlgn="ctr" latinLnBrk="0" hangingPunct="1"/>
                      <a:r>
                        <a:rPr lang="ru-RU" sz="1400" b="1" i="0" u="none" strike="noStrike" kern="1200" dirty="0" smtClean="0">
                          <a:solidFill>
                            <a:srgbClr val="000000"/>
                          </a:solidFill>
                          <a:effectLst/>
                          <a:latin typeface="Arial" panose="020B0604020202020204" pitchFamily="34" charset="0"/>
                          <a:ea typeface="+mn-ea"/>
                          <a:cs typeface="+mn-cs"/>
                        </a:rPr>
                        <a:t>(мес.)</a:t>
                      </a:r>
                      <a:endParaRPr lang="ru-RU" sz="1400" b="1" i="0" u="none" strike="noStrike" kern="1200" dirty="0">
                        <a:solidFill>
                          <a:srgbClr val="000000"/>
                        </a:solidFill>
                        <a:effectLst/>
                        <a:latin typeface="Arial" panose="020B0604020202020204" pitchFamily="34" charset="0"/>
                        <a:ea typeface="+mn-ea"/>
                        <a:cs typeface="+mn-cs"/>
                      </a:endParaRPr>
                    </a:p>
                  </a:txBody>
                  <a:tcPr marL="6100" marR="6100" marT="6099"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a:txBody>
                    <a:bodyPr/>
                    <a:lstStyle/>
                    <a:p>
                      <a:pPr marL="0" algn="ctr" defTabSz="1093324" rtl="0" eaLnBrk="1" fontAlgn="ctr" latinLnBrk="0" hangingPunct="1"/>
                      <a:r>
                        <a:rPr lang="ru-RU" sz="1800" b="1" i="0" u="none" strike="noStrike" kern="1200" dirty="0" smtClean="0">
                          <a:solidFill>
                            <a:srgbClr val="000000"/>
                          </a:solidFill>
                          <a:effectLst/>
                          <a:latin typeface="Arial" panose="020B0604020202020204" pitchFamily="34" charset="0"/>
                          <a:ea typeface="+mn-ea"/>
                          <a:cs typeface="+mn-cs"/>
                        </a:rPr>
                        <a:t>13-60</a:t>
                      </a:r>
                      <a:endParaRPr lang="ru-RU" sz="1800" b="1" i="0" u="none" strike="noStrike" kern="1200" dirty="0">
                        <a:solidFill>
                          <a:srgbClr val="000000"/>
                        </a:solidFill>
                        <a:effectLst/>
                        <a:latin typeface="Arial" panose="020B0604020202020204" pitchFamily="34" charset="0"/>
                        <a:ea typeface="+mn-ea"/>
                        <a:cs typeface="+mn-cs"/>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13-60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13-84</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13-84</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13-84</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13-60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649604">
                <a:tc>
                  <a:txBody>
                    <a:bodyPr/>
                    <a:lstStyle/>
                    <a:p>
                      <a:pPr algn="ctr" fontAlgn="ctr"/>
                      <a:r>
                        <a:rPr lang="ru-RU" sz="1400" b="1" i="0" u="none" strike="noStrike" dirty="0">
                          <a:solidFill>
                            <a:srgbClr val="000000"/>
                          </a:solidFill>
                          <a:effectLst/>
                          <a:latin typeface="Arial" panose="020B0604020202020204" pitchFamily="34" charset="0"/>
                        </a:rPr>
                        <a:t>Минимальный </a:t>
                      </a:r>
                      <a:r>
                        <a:rPr lang="ru-RU" sz="1400" b="1" i="0" u="none" strike="noStrike" dirty="0" smtClean="0">
                          <a:solidFill>
                            <a:srgbClr val="000000"/>
                          </a:solidFill>
                          <a:effectLst/>
                          <a:latin typeface="Arial" panose="020B0604020202020204" pitchFamily="34" charset="0"/>
                        </a:rPr>
                        <a:t>аванс</a:t>
                      </a:r>
                    </a:p>
                    <a:p>
                      <a:pPr algn="ctr" fontAlgn="ctr"/>
                      <a:r>
                        <a:rPr lang="ru-RU" sz="1400" b="1" i="0" u="none" strike="noStrike" dirty="0" smtClean="0">
                          <a:solidFill>
                            <a:srgbClr val="000000"/>
                          </a:solidFill>
                          <a:effectLst/>
                          <a:latin typeface="Arial" panose="020B0604020202020204" pitchFamily="34" charset="0"/>
                        </a:rPr>
                        <a:t>(%)</a:t>
                      </a:r>
                      <a:endParaRPr lang="ru-RU" sz="14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000000"/>
                          </a:solidFill>
                          <a:effectLst/>
                          <a:latin typeface="Arial" panose="020B0604020202020204" pitchFamily="34" charset="0"/>
                        </a:rPr>
                        <a:t>10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baseline="0" dirty="0" smtClean="0">
                          <a:solidFill>
                            <a:srgbClr val="000000"/>
                          </a:solidFill>
                          <a:effectLst/>
                          <a:latin typeface="Arial" panose="020B0604020202020204" pitchFamily="34" charset="0"/>
                        </a:rPr>
                        <a:t> </a:t>
                      </a:r>
                      <a:r>
                        <a:rPr lang="ru-RU" sz="1800" b="1" i="0" u="none" strike="noStrike" dirty="0" smtClean="0">
                          <a:solidFill>
                            <a:srgbClr val="000000"/>
                          </a:solidFill>
                          <a:effectLst/>
                          <a:latin typeface="Arial" panose="020B0604020202020204" pitchFamily="34" charset="0"/>
                        </a:rPr>
                        <a:t>15</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15</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10</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ru-RU" sz="1800" b="1" i="0" u="none" strike="noStrike" dirty="0" smtClean="0">
                          <a:solidFill>
                            <a:srgbClr val="000000"/>
                          </a:solidFill>
                          <a:effectLst/>
                          <a:latin typeface="Arial" panose="020B0604020202020204" pitchFamily="34" charset="0"/>
                        </a:rPr>
                        <a:t>15</a:t>
                      </a:r>
                      <a:endParaRPr lang="ru-RU" sz="1800" b="1" i="0" u="none" strike="noStrike" dirty="0">
                        <a:solidFill>
                          <a:srgbClr val="000000"/>
                        </a:solidFill>
                        <a:effectLst/>
                        <a:latin typeface="Arial" panose="020B0604020202020204" pitchFamily="34" charset="0"/>
                      </a:endParaRPr>
                    </a:p>
                  </a:txBody>
                  <a:tcPr marL="9524" marR="9524"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grpSp>
        <p:nvGrpSpPr>
          <p:cNvPr id="581" name="Group 1007"/>
          <p:cNvGrpSpPr/>
          <p:nvPr/>
        </p:nvGrpSpPr>
        <p:grpSpPr>
          <a:xfrm>
            <a:off x="3742608" y="1450082"/>
            <a:ext cx="670289" cy="821833"/>
            <a:chOff x="0" y="0"/>
            <a:chExt cx="1044575" cy="1123950"/>
          </a:xfrm>
          <a:noFill/>
        </p:grpSpPr>
        <p:sp>
          <p:nvSpPr>
            <p:cNvPr id="582" name="Freeform 1183"/>
            <p:cNvSpPr>
              <a:spLocks/>
            </p:cNvSpPr>
            <p:nvPr/>
          </p:nvSpPr>
          <p:spPr bwMode="auto">
            <a:xfrm>
              <a:off x="207962" y="346075"/>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583" name="Freeform 1184"/>
            <p:cNvSpPr>
              <a:spLocks/>
            </p:cNvSpPr>
            <p:nvPr/>
          </p:nvSpPr>
          <p:spPr bwMode="auto">
            <a:xfrm>
              <a:off x="0" y="1085850"/>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584" name="Freeform 1185"/>
            <p:cNvSpPr>
              <a:spLocks/>
            </p:cNvSpPr>
            <p:nvPr/>
          </p:nvSpPr>
          <p:spPr bwMode="auto">
            <a:xfrm>
              <a:off x="284162" y="0"/>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585" name="Freeform 1186"/>
            <p:cNvSpPr>
              <a:spLocks/>
            </p:cNvSpPr>
            <p:nvPr/>
          </p:nvSpPr>
          <p:spPr bwMode="auto">
            <a:xfrm>
              <a:off x="71437" y="798513"/>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586" name="Freeform 1187"/>
            <p:cNvSpPr>
              <a:spLocks/>
            </p:cNvSpPr>
            <p:nvPr/>
          </p:nvSpPr>
          <p:spPr bwMode="auto">
            <a:xfrm>
              <a:off x="227012" y="401638"/>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587" name="Freeform 1188"/>
            <p:cNvSpPr>
              <a:spLocks/>
            </p:cNvSpPr>
            <p:nvPr/>
          </p:nvSpPr>
          <p:spPr bwMode="auto">
            <a:xfrm>
              <a:off x="382587" y="676275"/>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588" name="Freeform 1189"/>
            <p:cNvSpPr>
              <a:spLocks/>
            </p:cNvSpPr>
            <p:nvPr/>
          </p:nvSpPr>
          <p:spPr bwMode="auto">
            <a:xfrm>
              <a:off x="407987" y="842963"/>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grpSp>
      <p:sp>
        <p:nvSpPr>
          <p:cNvPr id="589" name="Freeform 68"/>
          <p:cNvSpPr>
            <a:spLocks noChangeAspect="1"/>
          </p:cNvSpPr>
          <p:nvPr/>
        </p:nvSpPr>
        <p:spPr bwMode="auto">
          <a:xfrm>
            <a:off x="6968888" y="1560248"/>
            <a:ext cx="448884" cy="711666"/>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9525">
            <a:solidFill>
              <a:schemeClr val="bg1"/>
            </a:solidFill>
            <a:round/>
            <a:headEnd/>
            <a:tailEnd/>
          </a:ln>
        </p:spPr>
        <p:txBody>
          <a:bodyPr vert="horz" wrap="square" lIns="98676" tIns="49338" rIns="98676" bIns="4933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590" name="Freeform 34"/>
          <p:cNvSpPr>
            <a:spLocks noChangeAspect="1" noEditPoints="1"/>
          </p:cNvSpPr>
          <p:nvPr/>
        </p:nvSpPr>
        <p:spPr bwMode="auto">
          <a:xfrm>
            <a:off x="9883606" y="1789108"/>
            <a:ext cx="743510" cy="536201"/>
          </a:xfrm>
          <a:custGeom>
            <a:avLst/>
            <a:gdLst/>
            <a:ahLst/>
            <a:cxnLst>
              <a:cxn ang="0">
                <a:pos x="22" y="53"/>
              </a:cxn>
              <a:cxn ang="0">
                <a:pos x="33" y="42"/>
              </a:cxn>
              <a:cxn ang="0">
                <a:pos x="44" y="53"/>
              </a:cxn>
              <a:cxn ang="0">
                <a:pos x="33" y="64"/>
              </a:cxn>
              <a:cxn ang="0">
                <a:pos x="22" y="53"/>
              </a:cxn>
              <a:cxn ang="0">
                <a:pos x="87" y="53"/>
              </a:cxn>
              <a:cxn ang="0">
                <a:pos x="97" y="42"/>
              </a:cxn>
              <a:cxn ang="0">
                <a:pos x="108" y="53"/>
              </a:cxn>
              <a:cxn ang="0">
                <a:pos x="97" y="64"/>
              </a:cxn>
              <a:cxn ang="0">
                <a:pos x="87" y="53"/>
              </a:cxn>
              <a:cxn ang="0">
                <a:pos x="115" y="26"/>
              </a:cxn>
              <a:cxn ang="0">
                <a:pos x="113" y="25"/>
              </a:cxn>
              <a:cxn ang="0">
                <a:pos x="109" y="20"/>
              </a:cxn>
              <a:cxn ang="0">
                <a:pos x="104" y="3"/>
              </a:cxn>
              <a:cxn ang="0">
                <a:pos x="100" y="0"/>
              </a:cxn>
              <a:cxn ang="0">
                <a:pos x="5" y="0"/>
              </a:cxn>
              <a:cxn ang="0">
                <a:pos x="2" y="3"/>
              </a:cxn>
              <a:cxn ang="0">
                <a:pos x="2" y="48"/>
              </a:cxn>
              <a:cxn ang="0">
                <a:pos x="0" y="48"/>
              </a:cxn>
              <a:cxn ang="0">
                <a:pos x="0" y="53"/>
              </a:cxn>
              <a:cxn ang="0">
                <a:pos x="16" y="53"/>
              </a:cxn>
              <a:cxn ang="0">
                <a:pos x="19" y="50"/>
              </a:cxn>
              <a:cxn ang="0">
                <a:pos x="33" y="39"/>
              </a:cxn>
              <a:cxn ang="0">
                <a:pos x="47" y="50"/>
              </a:cxn>
              <a:cxn ang="0">
                <a:pos x="50" y="53"/>
              </a:cxn>
              <a:cxn ang="0">
                <a:pos x="80" y="53"/>
              </a:cxn>
              <a:cxn ang="0">
                <a:pos x="83" y="50"/>
              </a:cxn>
              <a:cxn ang="0">
                <a:pos x="97" y="39"/>
              </a:cxn>
              <a:cxn ang="0">
                <a:pos x="111" y="50"/>
              </a:cxn>
              <a:cxn ang="0">
                <a:pos x="114" y="53"/>
              </a:cxn>
              <a:cxn ang="0">
                <a:pos x="118" y="50"/>
              </a:cxn>
              <a:cxn ang="0">
                <a:pos x="118" y="31"/>
              </a:cxn>
              <a:cxn ang="0">
                <a:pos x="115" y="26"/>
              </a:cxn>
              <a:cxn ang="0">
                <a:pos x="89" y="33"/>
              </a:cxn>
              <a:cxn ang="0">
                <a:pos x="88" y="37"/>
              </a:cxn>
              <a:cxn ang="0">
                <a:pos x="80" y="47"/>
              </a:cxn>
              <a:cxn ang="0">
                <a:pos x="77" y="49"/>
              </a:cxn>
              <a:cxn ang="0">
                <a:pos x="74" y="49"/>
              </a:cxn>
              <a:cxn ang="0">
                <a:pos x="71" y="46"/>
              </a:cxn>
              <a:cxn ang="0">
                <a:pos x="71" y="10"/>
              </a:cxn>
              <a:cxn ang="0">
                <a:pos x="74" y="7"/>
              </a:cxn>
              <a:cxn ang="0">
                <a:pos x="86" y="7"/>
              </a:cxn>
              <a:cxn ang="0">
                <a:pos x="89" y="10"/>
              </a:cxn>
              <a:cxn ang="0">
                <a:pos x="89" y="33"/>
              </a:cxn>
              <a:cxn ang="0">
                <a:pos x="102" y="23"/>
              </a:cxn>
              <a:cxn ang="0">
                <a:pos x="96" y="23"/>
              </a:cxn>
              <a:cxn ang="0">
                <a:pos x="93" y="20"/>
              </a:cxn>
              <a:cxn ang="0">
                <a:pos x="93" y="10"/>
              </a:cxn>
              <a:cxn ang="0">
                <a:pos x="96" y="7"/>
              </a:cxn>
              <a:cxn ang="0">
                <a:pos x="98" y="7"/>
              </a:cxn>
              <a:cxn ang="0">
                <a:pos x="102" y="10"/>
              </a:cxn>
              <a:cxn ang="0">
                <a:pos x="104" y="20"/>
              </a:cxn>
              <a:cxn ang="0">
                <a:pos x="102" y="23"/>
              </a:cxn>
            </a:cxnLst>
            <a:rect l="0" t="0" r="r" b="b"/>
            <a:pathLst>
              <a:path w="118" h="64">
                <a:moveTo>
                  <a:pt x="22" y="53"/>
                </a:moveTo>
                <a:cubicBezTo>
                  <a:pt x="22" y="47"/>
                  <a:pt x="27" y="42"/>
                  <a:pt x="33" y="42"/>
                </a:cubicBezTo>
                <a:cubicBezTo>
                  <a:pt x="39" y="42"/>
                  <a:pt x="44" y="47"/>
                  <a:pt x="44" y="53"/>
                </a:cubicBezTo>
                <a:cubicBezTo>
                  <a:pt x="44" y="59"/>
                  <a:pt x="39" y="64"/>
                  <a:pt x="33" y="64"/>
                </a:cubicBezTo>
                <a:cubicBezTo>
                  <a:pt x="27" y="64"/>
                  <a:pt x="22" y="59"/>
                  <a:pt x="22" y="53"/>
                </a:cubicBezTo>
                <a:close/>
                <a:moveTo>
                  <a:pt x="87" y="53"/>
                </a:moveTo>
                <a:cubicBezTo>
                  <a:pt x="87" y="47"/>
                  <a:pt x="91" y="42"/>
                  <a:pt x="97" y="42"/>
                </a:cubicBezTo>
                <a:cubicBezTo>
                  <a:pt x="103" y="42"/>
                  <a:pt x="108" y="47"/>
                  <a:pt x="108" y="53"/>
                </a:cubicBezTo>
                <a:cubicBezTo>
                  <a:pt x="108" y="59"/>
                  <a:pt x="103" y="64"/>
                  <a:pt x="97" y="64"/>
                </a:cubicBezTo>
                <a:cubicBezTo>
                  <a:pt x="91" y="64"/>
                  <a:pt x="87" y="59"/>
                  <a:pt x="87" y="53"/>
                </a:cubicBezTo>
                <a:close/>
                <a:moveTo>
                  <a:pt x="115" y="26"/>
                </a:moveTo>
                <a:cubicBezTo>
                  <a:pt x="113" y="25"/>
                  <a:pt x="113" y="25"/>
                  <a:pt x="113" y="25"/>
                </a:cubicBezTo>
                <a:cubicBezTo>
                  <a:pt x="111" y="24"/>
                  <a:pt x="110" y="22"/>
                  <a:pt x="109" y="20"/>
                </a:cubicBezTo>
                <a:cubicBezTo>
                  <a:pt x="104" y="3"/>
                  <a:pt x="104" y="3"/>
                  <a:pt x="104" y="3"/>
                </a:cubicBezTo>
                <a:cubicBezTo>
                  <a:pt x="104" y="2"/>
                  <a:pt x="102" y="0"/>
                  <a:pt x="100" y="0"/>
                </a:cubicBezTo>
                <a:cubicBezTo>
                  <a:pt x="5" y="0"/>
                  <a:pt x="5" y="0"/>
                  <a:pt x="5" y="0"/>
                </a:cubicBezTo>
                <a:cubicBezTo>
                  <a:pt x="3" y="0"/>
                  <a:pt x="2" y="2"/>
                  <a:pt x="2" y="3"/>
                </a:cubicBezTo>
                <a:cubicBezTo>
                  <a:pt x="2" y="48"/>
                  <a:pt x="2" y="48"/>
                  <a:pt x="2" y="48"/>
                </a:cubicBezTo>
                <a:cubicBezTo>
                  <a:pt x="0" y="48"/>
                  <a:pt x="0" y="48"/>
                  <a:pt x="0" y="48"/>
                </a:cubicBezTo>
                <a:cubicBezTo>
                  <a:pt x="0" y="53"/>
                  <a:pt x="0" y="53"/>
                  <a:pt x="0" y="53"/>
                </a:cubicBezTo>
                <a:cubicBezTo>
                  <a:pt x="16" y="53"/>
                  <a:pt x="16" y="53"/>
                  <a:pt x="16" y="53"/>
                </a:cubicBezTo>
                <a:cubicBezTo>
                  <a:pt x="18" y="53"/>
                  <a:pt x="19" y="52"/>
                  <a:pt x="19" y="50"/>
                </a:cubicBezTo>
                <a:cubicBezTo>
                  <a:pt x="20" y="44"/>
                  <a:pt x="26" y="39"/>
                  <a:pt x="33" y="39"/>
                </a:cubicBezTo>
                <a:cubicBezTo>
                  <a:pt x="40" y="39"/>
                  <a:pt x="45" y="44"/>
                  <a:pt x="47" y="50"/>
                </a:cubicBezTo>
                <a:cubicBezTo>
                  <a:pt x="47" y="52"/>
                  <a:pt x="48" y="53"/>
                  <a:pt x="50" y="53"/>
                </a:cubicBezTo>
                <a:cubicBezTo>
                  <a:pt x="80" y="53"/>
                  <a:pt x="80" y="53"/>
                  <a:pt x="80" y="53"/>
                </a:cubicBezTo>
                <a:cubicBezTo>
                  <a:pt x="83" y="53"/>
                  <a:pt x="83" y="52"/>
                  <a:pt x="83" y="50"/>
                </a:cubicBezTo>
                <a:cubicBezTo>
                  <a:pt x="85" y="44"/>
                  <a:pt x="90" y="39"/>
                  <a:pt x="97" y="39"/>
                </a:cubicBezTo>
                <a:cubicBezTo>
                  <a:pt x="104" y="39"/>
                  <a:pt x="110" y="44"/>
                  <a:pt x="111" y="50"/>
                </a:cubicBezTo>
                <a:cubicBezTo>
                  <a:pt x="111" y="52"/>
                  <a:pt x="112" y="53"/>
                  <a:pt x="114" y="53"/>
                </a:cubicBezTo>
                <a:cubicBezTo>
                  <a:pt x="116" y="53"/>
                  <a:pt x="118" y="51"/>
                  <a:pt x="118" y="50"/>
                </a:cubicBezTo>
                <a:cubicBezTo>
                  <a:pt x="118" y="31"/>
                  <a:pt x="118" y="31"/>
                  <a:pt x="118" y="31"/>
                </a:cubicBezTo>
                <a:cubicBezTo>
                  <a:pt x="118" y="29"/>
                  <a:pt x="116" y="27"/>
                  <a:pt x="115" y="26"/>
                </a:cubicBezTo>
                <a:close/>
                <a:moveTo>
                  <a:pt x="89" y="33"/>
                </a:moveTo>
                <a:cubicBezTo>
                  <a:pt x="89" y="35"/>
                  <a:pt x="88" y="36"/>
                  <a:pt x="88" y="37"/>
                </a:cubicBezTo>
                <a:cubicBezTo>
                  <a:pt x="84" y="39"/>
                  <a:pt x="81" y="43"/>
                  <a:pt x="80" y="47"/>
                </a:cubicBezTo>
                <a:cubicBezTo>
                  <a:pt x="79" y="49"/>
                  <a:pt x="79" y="49"/>
                  <a:pt x="77" y="49"/>
                </a:cubicBezTo>
                <a:cubicBezTo>
                  <a:pt x="76" y="49"/>
                  <a:pt x="74" y="49"/>
                  <a:pt x="74" y="49"/>
                </a:cubicBezTo>
                <a:cubicBezTo>
                  <a:pt x="73" y="49"/>
                  <a:pt x="71" y="48"/>
                  <a:pt x="71" y="46"/>
                </a:cubicBezTo>
                <a:cubicBezTo>
                  <a:pt x="71" y="10"/>
                  <a:pt x="71" y="10"/>
                  <a:pt x="71" y="10"/>
                </a:cubicBezTo>
                <a:cubicBezTo>
                  <a:pt x="71" y="8"/>
                  <a:pt x="73" y="7"/>
                  <a:pt x="74" y="7"/>
                </a:cubicBezTo>
                <a:cubicBezTo>
                  <a:pt x="86" y="7"/>
                  <a:pt x="86" y="7"/>
                  <a:pt x="86" y="7"/>
                </a:cubicBezTo>
                <a:cubicBezTo>
                  <a:pt x="88" y="7"/>
                  <a:pt x="89" y="8"/>
                  <a:pt x="89" y="10"/>
                </a:cubicBezTo>
                <a:cubicBezTo>
                  <a:pt x="89" y="10"/>
                  <a:pt x="89" y="31"/>
                  <a:pt x="89" y="33"/>
                </a:cubicBezTo>
                <a:close/>
                <a:moveTo>
                  <a:pt x="102" y="23"/>
                </a:moveTo>
                <a:cubicBezTo>
                  <a:pt x="96" y="23"/>
                  <a:pt x="96" y="23"/>
                  <a:pt x="96" y="23"/>
                </a:cubicBezTo>
                <a:cubicBezTo>
                  <a:pt x="95" y="23"/>
                  <a:pt x="93" y="21"/>
                  <a:pt x="93" y="20"/>
                </a:cubicBezTo>
                <a:cubicBezTo>
                  <a:pt x="93" y="10"/>
                  <a:pt x="93" y="10"/>
                  <a:pt x="93" y="10"/>
                </a:cubicBezTo>
                <a:cubicBezTo>
                  <a:pt x="93" y="8"/>
                  <a:pt x="95" y="7"/>
                  <a:pt x="96" y="7"/>
                </a:cubicBezTo>
                <a:cubicBezTo>
                  <a:pt x="98" y="7"/>
                  <a:pt x="98" y="7"/>
                  <a:pt x="98" y="7"/>
                </a:cubicBezTo>
                <a:cubicBezTo>
                  <a:pt x="99" y="7"/>
                  <a:pt x="101" y="8"/>
                  <a:pt x="102" y="10"/>
                </a:cubicBezTo>
                <a:cubicBezTo>
                  <a:pt x="104" y="20"/>
                  <a:pt x="104" y="20"/>
                  <a:pt x="104" y="20"/>
                </a:cubicBezTo>
                <a:cubicBezTo>
                  <a:pt x="105" y="21"/>
                  <a:pt x="104" y="23"/>
                  <a:pt x="102" y="23"/>
                </a:cubicBezTo>
                <a:close/>
              </a:path>
            </a:pathLst>
          </a:custGeom>
          <a:noFill/>
          <a:ln w="19050">
            <a:solidFill>
              <a:schemeClr val="bg1"/>
            </a:solidFill>
            <a:round/>
            <a:headEnd/>
            <a:tailEnd/>
          </a:ln>
        </p:spPr>
        <p:txBody>
          <a:bodyPr vert="horz" wrap="square" lIns="98676" tIns="49338" rIns="98676" bIns="4933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735" name="Прямоугольник 734"/>
          <p:cNvSpPr/>
          <p:nvPr/>
        </p:nvSpPr>
        <p:spPr>
          <a:xfrm>
            <a:off x="362268" y="8168640"/>
            <a:ext cx="11045961" cy="316494"/>
          </a:xfrm>
          <a:prstGeom prst="rect">
            <a:avLst/>
          </a:prstGeom>
        </p:spPr>
        <p:txBody>
          <a:bodyPr wrap="square" lIns="71987" tIns="107981" rIns="35994" bIns="0" anchor="t">
            <a:noAutofit/>
          </a:bodyPr>
          <a:lstStyle/>
          <a:p>
            <a:r>
              <a:rPr lang="ru-RU" sz="900" dirty="0">
                <a:solidFill>
                  <a:schemeClr val="bg1">
                    <a:lumMod val="65000"/>
                  </a:schemeClr>
                </a:solidFill>
              </a:rPr>
              <a:t>* Максимальный лимит на одного лизингополучателя (группу связанных компаний)</a:t>
            </a:r>
            <a:br>
              <a:rPr lang="ru-RU" sz="900" dirty="0">
                <a:solidFill>
                  <a:schemeClr val="bg1">
                    <a:lumMod val="65000"/>
                  </a:schemeClr>
                </a:solidFill>
              </a:rPr>
            </a:br>
            <a:r>
              <a:rPr lang="ru-RU" sz="900" dirty="0">
                <a:solidFill>
                  <a:schemeClr val="bg1">
                    <a:lumMod val="65000"/>
                  </a:schemeClr>
                </a:solidFill>
              </a:rPr>
              <a:t>**Территория опережающего социально-экономического развития в Российской Федерации</a:t>
            </a:r>
            <a:endParaRPr lang="en-US" sz="900" dirty="0">
              <a:solidFill>
                <a:schemeClr val="bg1">
                  <a:lumMod val="65000"/>
                </a:schemeClr>
              </a:solidFill>
            </a:endParaRPr>
          </a:p>
        </p:txBody>
      </p:sp>
      <p:sp>
        <p:nvSpPr>
          <p:cNvPr id="736" name="TextBox 735"/>
          <p:cNvSpPr txBox="1"/>
          <p:nvPr/>
        </p:nvSpPr>
        <p:spPr>
          <a:xfrm>
            <a:off x="815882" y="6607798"/>
            <a:ext cx="10691118" cy="307776"/>
          </a:xfrm>
          <a:prstGeom prst="rect">
            <a:avLst/>
          </a:prstGeom>
          <a:noFill/>
        </p:spPr>
        <p:txBody>
          <a:bodyPr wrap="square" lIns="91424" tIns="45712" rIns="91424" bIns="45712" rtlCol="0">
            <a:spAutoFit/>
          </a:bodyPr>
          <a:lstStyle/>
          <a:p>
            <a:r>
              <a:rPr lang="ru-RU" sz="1400" b="1" dirty="0">
                <a:solidFill>
                  <a:srgbClr val="F5750B"/>
                </a:solidFill>
              </a:rPr>
              <a:t>Виды имущества вне рамок программы (финансирование не осуществляется)</a:t>
            </a:r>
          </a:p>
        </p:txBody>
      </p:sp>
      <p:grpSp>
        <p:nvGrpSpPr>
          <p:cNvPr id="737" name="Группа 736"/>
          <p:cNvGrpSpPr/>
          <p:nvPr/>
        </p:nvGrpSpPr>
        <p:grpSpPr>
          <a:xfrm>
            <a:off x="362268" y="6480281"/>
            <a:ext cx="391772" cy="391984"/>
            <a:chOff x="404717" y="5919253"/>
            <a:chExt cx="497657" cy="497926"/>
          </a:xfrm>
        </p:grpSpPr>
        <p:sp>
          <p:nvSpPr>
            <p:cNvPr id="738" name="Равнобедренный треугольник 737"/>
            <p:cNvSpPr/>
            <p:nvPr/>
          </p:nvSpPr>
          <p:spPr>
            <a:xfrm>
              <a:off x="404717" y="5919253"/>
              <a:ext cx="497657" cy="429015"/>
            </a:xfrm>
            <a:prstGeom prst="triangle">
              <a:avLst/>
            </a:prstGeom>
            <a:solidFill>
              <a:schemeClr val="bg2"/>
            </a:solidFill>
            <a:ln w="38100">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39" name="TextBox 738"/>
            <p:cNvSpPr txBox="1"/>
            <p:nvPr/>
          </p:nvSpPr>
          <p:spPr>
            <a:xfrm>
              <a:off x="404717" y="5948027"/>
              <a:ext cx="497657" cy="469152"/>
            </a:xfrm>
            <a:prstGeom prst="rect">
              <a:avLst/>
            </a:prstGeom>
            <a:noFill/>
          </p:spPr>
          <p:txBody>
            <a:bodyPr wrap="square" rtlCol="0">
              <a:spAutoFit/>
            </a:bodyPr>
            <a:lstStyle/>
            <a:p>
              <a:pPr algn="ctr"/>
              <a:r>
                <a:rPr lang="ru-RU" sz="1800" b="1" dirty="0">
                  <a:solidFill>
                    <a:srgbClr val="F5750B"/>
                  </a:solidFill>
                </a:rPr>
                <a:t>!</a:t>
              </a:r>
              <a:endParaRPr lang="ru-RU" sz="2400" b="1" dirty="0">
                <a:solidFill>
                  <a:srgbClr val="F5750B"/>
                </a:solidFill>
              </a:endParaRPr>
            </a:p>
          </p:txBody>
        </p:sp>
      </p:grpSp>
      <p:cxnSp>
        <p:nvCxnSpPr>
          <p:cNvPr id="740" name="Прямая соединительная линия 739"/>
          <p:cNvCxnSpPr/>
          <p:nvPr/>
        </p:nvCxnSpPr>
        <p:spPr>
          <a:xfrm>
            <a:off x="424110" y="6479025"/>
            <a:ext cx="11744080" cy="0"/>
          </a:xfrm>
          <a:prstGeom prst="line">
            <a:avLst/>
          </a:prstGeom>
          <a:ln>
            <a:solidFill>
              <a:srgbClr val="F5750B"/>
            </a:solidFill>
          </a:ln>
        </p:spPr>
        <p:style>
          <a:lnRef idx="1">
            <a:schemeClr val="accent1"/>
          </a:lnRef>
          <a:fillRef idx="0">
            <a:schemeClr val="accent1"/>
          </a:fillRef>
          <a:effectRef idx="0">
            <a:schemeClr val="accent1"/>
          </a:effectRef>
          <a:fontRef idx="minor">
            <a:schemeClr val="tx1"/>
          </a:fontRef>
        </p:style>
      </p:cxnSp>
      <p:sp>
        <p:nvSpPr>
          <p:cNvPr id="741" name="Прямоугольник 740"/>
          <p:cNvSpPr/>
          <p:nvPr/>
        </p:nvSpPr>
        <p:spPr>
          <a:xfrm>
            <a:off x="358777" y="6915575"/>
            <a:ext cx="11809412" cy="1253067"/>
          </a:xfrm>
          <a:prstGeom prst="rect">
            <a:avLst/>
          </a:prstGeom>
        </p:spPr>
        <p:txBody>
          <a:bodyPr wrap="square" lIns="71987" tIns="107981" rIns="35994" bIns="0" anchor="t">
            <a:noAutofit/>
          </a:bodyPr>
          <a:lstStyle/>
          <a:p>
            <a:pPr marL="171421" indent="-171421">
              <a:lnSpc>
                <a:spcPts val="1999"/>
              </a:lnSpc>
              <a:buClr>
                <a:srgbClr val="F5750B"/>
              </a:buClr>
              <a:buFont typeface="Arial" panose="020B0604020202020204" pitchFamily="34" charset="0"/>
              <a:buChar char="•"/>
            </a:pPr>
            <a:r>
              <a:rPr lang="ru-RU" sz="1400" dirty="0"/>
              <a:t>оборудование, предназначенное для осуществления оптовой и розничной торговой деятельности;</a:t>
            </a:r>
          </a:p>
          <a:p>
            <a:pPr marL="171421" indent="-171421">
              <a:lnSpc>
                <a:spcPts val="1999"/>
              </a:lnSpc>
              <a:buClr>
                <a:srgbClr val="F5750B"/>
              </a:buClr>
              <a:buFont typeface="Arial" panose="020B0604020202020204" pitchFamily="34" charset="0"/>
              <a:buChar char="•"/>
            </a:pPr>
            <a:r>
              <a:rPr lang="ru-RU" sz="1400" dirty="0"/>
              <a:t>транспортные средства, самоходные машины и другие виды техники, на которые оформляются паспорт транспортного средства или паспорт самоходной машины и других видов техники (электронный паспорт транспортного средства или электронный паспорт самоходной машины и других видов техники), а также навесное, прицепное оборудование к указанным видам техники;</a:t>
            </a:r>
          </a:p>
        </p:txBody>
      </p:sp>
    </p:spTree>
    <p:extLst>
      <p:ext uri="{BB962C8B-B14F-4D97-AF65-F5344CB8AC3E}">
        <p14:creationId xmlns:p14="http://schemas.microsoft.com/office/powerpoint/2010/main" val="3982487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574678" y="1761015"/>
            <a:ext cx="6272691" cy="2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 name="Таблица 48"/>
          <p:cNvGraphicFramePr>
            <a:graphicFrameLocks noGrp="1"/>
          </p:cNvGraphicFramePr>
          <p:nvPr>
            <p:extLst>
              <p:ext uri="{D42A27DB-BD31-4B8C-83A1-F6EECF244321}">
                <p14:modId xmlns:p14="http://schemas.microsoft.com/office/powerpoint/2010/main" val="206518442"/>
              </p:ext>
            </p:extLst>
          </p:nvPr>
        </p:nvGraphicFramePr>
        <p:xfrm>
          <a:off x="459868" y="3527619"/>
          <a:ext cx="6387499" cy="4554170"/>
        </p:xfrm>
        <a:graphic>
          <a:graphicData uri="http://schemas.openxmlformats.org/drawingml/2006/table">
            <a:tbl>
              <a:tblPr>
                <a:tableStyleId>{5C22544A-7EE6-4342-B048-85BDC9FD1C3A}</a:tableStyleId>
              </a:tblPr>
              <a:tblGrid>
                <a:gridCol w="1832212">
                  <a:extLst>
                    <a:ext uri="{9D8B030D-6E8A-4147-A177-3AD203B41FA5}">
                      <a16:colId xmlns:a16="http://schemas.microsoft.com/office/drawing/2014/main" xmlns="" val="2985683231"/>
                    </a:ext>
                  </a:extLst>
                </a:gridCol>
                <a:gridCol w="4555287">
                  <a:extLst>
                    <a:ext uri="{9D8B030D-6E8A-4147-A177-3AD203B41FA5}">
                      <a16:colId xmlns:a16="http://schemas.microsoft.com/office/drawing/2014/main" xmlns="" val="1334048016"/>
                    </a:ext>
                  </a:extLst>
                </a:gridCol>
              </a:tblGrid>
              <a:tr h="910834">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Процентная ставка </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B w="28575" cap="flat" cmpd="sng" algn="ctr">
                      <a:solidFill>
                        <a:schemeClr val="bg1"/>
                      </a:solidFill>
                      <a:prstDash val="solid"/>
                      <a:round/>
                      <a:headEnd type="none" w="med" len="med"/>
                      <a:tailEnd type="none" w="med" len="med"/>
                    </a:lnB>
                    <a:solidFill>
                      <a:srgbClr val="CCECFF"/>
                    </a:solidFill>
                  </a:tcPr>
                </a:tc>
                <a:tc>
                  <a:txBody>
                    <a:bodyPr/>
                    <a:lstStyle/>
                    <a:p>
                      <a:pPr algn="l" fontAlgn="b"/>
                      <a:r>
                        <a:rPr lang="ru-RU" sz="1400" b="1" i="0" u="none" strike="noStrike" dirty="0" smtClean="0">
                          <a:solidFill>
                            <a:srgbClr val="000000"/>
                          </a:solidFill>
                          <a:effectLst/>
                          <a:latin typeface="+mj-lt"/>
                        </a:rPr>
                        <a:t>6 % </a:t>
                      </a:r>
                      <a:r>
                        <a:rPr lang="ru-RU" sz="1400" b="0" i="0" u="none" strike="noStrike" dirty="0" smtClean="0">
                          <a:solidFill>
                            <a:srgbClr val="000000"/>
                          </a:solidFill>
                          <a:effectLst/>
                          <a:latin typeface="+mj-lt"/>
                        </a:rPr>
                        <a:t>годовых - для российского оборудования</a:t>
                      </a:r>
                    </a:p>
                    <a:p>
                      <a:pPr algn="l" fontAlgn="b"/>
                      <a:r>
                        <a:rPr lang="ru-RU" sz="1400" b="1" i="0" u="none" strike="noStrike" dirty="0" smtClean="0">
                          <a:solidFill>
                            <a:srgbClr val="000000"/>
                          </a:solidFill>
                          <a:effectLst/>
                          <a:latin typeface="+mj-lt"/>
                        </a:rPr>
                        <a:t>8 % </a:t>
                      </a:r>
                      <a:r>
                        <a:rPr lang="ru-RU" sz="1400" b="0" i="0" u="none" strike="noStrike" dirty="0" smtClean="0">
                          <a:solidFill>
                            <a:srgbClr val="000000"/>
                          </a:solidFill>
                          <a:effectLst/>
                          <a:latin typeface="+mj-lt"/>
                        </a:rPr>
                        <a:t>годовых - для иностранного оборудования</a:t>
                      </a:r>
                    </a:p>
                  </a:txBody>
                  <a:tcPr marL="36000" marR="36000" marT="35999" marB="35999"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610129"/>
                  </a:ext>
                </a:extLst>
              </a:tr>
              <a:tr h="910834">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Сумма финансирования</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5 млн</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200 млн </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3520796"/>
                  </a:ext>
                </a:extLst>
              </a:tr>
              <a:tr h="910834">
                <a:tc>
                  <a:txBody>
                    <a:bodyPr/>
                    <a:lstStyle/>
                    <a:p>
                      <a:pPr>
                        <a:spcAft>
                          <a:spcPts val="0"/>
                        </a:spcAft>
                      </a:pPr>
                      <a:r>
                        <a:rPr lang="ru-RU" sz="14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10%</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54195246"/>
                  </a:ext>
                </a:extLst>
              </a:tr>
              <a:tr h="910834">
                <a:tc>
                  <a:txBody>
                    <a:bodyPr/>
                    <a:lstStyle/>
                    <a:p>
                      <a:pPr>
                        <a:spcAft>
                          <a:spcPts val="0"/>
                        </a:spcAft>
                      </a:pPr>
                      <a:r>
                        <a:rPr lang="ru-RU" sz="14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60</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месяцев </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94084773"/>
                  </a:ext>
                </a:extLst>
              </a:tr>
              <a:tr h="910834">
                <a:tc>
                  <a:txBody>
                    <a:bodyPr/>
                    <a:lstStyle/>
                    <a:p>
                      <a:pPr>
                        <a:spcAft>
                          <a:spcPts val="0"/>
                        </a:spcAft>
                      </a:pPr>
                      <a:r>
                        <a:rPr lang="ru-RU" sz="1400" dirty="0" smtClean="0">
                          <a:effectLst/>
                          <a:latin typeface="+mn-lt"/>
                          <a:ea typeface="Times New Roman" panose="02020603050405020304" pitchFamily="18" charset="0"/>
                        </a:rPr>
                        <a:t>Обеспечение</a:t>
                      </a:r>
                      <a:endParaRPr lang="ru-RU" sz="1400" dirty="0">
                        <a:effectLst/>
                        <a:latin typeface="+mn-lt"/>
                        <a:ea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 typeface="+mj-lt"/>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Наличие поручительства собственников, контролирующих более 50% долей/ акций Лизингополучателя</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2" name="TextBox 51"/>
          <p:cNvSpPr txBox="1"/>
          <p:nvPr/>
        </p:nvSpPr>
        <p:spPr>
          <a:xfrm>
            <a:off x="574678" y="1181361"/>
            <a:ext cx="6272691" cy="595930"/>
          </a:xfrm>
          <a:prstGeom prst="rect">
            <a:avLst/>
          </a:prstGeom>
          <a:noFill/>
        </p:spPr>
        <p:txBody>
          <a:bodyPr wrap="square" lIns="91424" tIns="45712" rIns="91424" bIns="45712" rtlCol="0">
            <a:spAutoFit/>
          </a:bodyPr>
          <a:lstStyle/>
          <a:p>
            <a:r>
              <a:rPr lang="ru-RU" sz="1600" b="1" dirty="0"/>
              <a:t>Параметры продукта «Высокотехнологичное и инновационное производство»</a:t>
            </a:r>
          </a:p>
        </p:txBody>
      </p:sp>
      <p:sp>
        <p:nvSpPr>
          <p:cNvPr id="57" name="Заголовок 1"/>
          <p:cNvSpPr>
            <a:spLocks noGrp="1"/>
          </p:cNvSpPr>
          <p:nvPr>
            <p:ph type="title"/>
          </p:nvPr>
        </p:nvSpPr>
        <p:spPr>
          <a:xfrm>
            <a:off x="2844800" y="228781"/>
            <a:ext cx="9652000" cy="698685"/>
          </a:xfrm>
        </p:spPr>
        <p:txBody>
          <a:bodyPr/>
          <a:lstStyle/>
          <a:p>
            <a:pPr algn="ctr"/>
            <a:r>
              <a:rPr lang="ru-RU" sz="2400" b="0" dirty="0"/>
              <a:t>Условия специального продукта </a:t>
            </a:r>
            <a:br>
              <a:rPr lang="ru-RU" sz="2400" b="0" dirty="0"/>
            </a:br>
            <a:r>
              <a:rPr lang="ru-RU" sz="2400" dirty="0"/>
              <a:t>«Высокотехнологичное и инновационное производство»</a:t>
            </a:r>
            <a:endParaRPr lang="ru-RU" sz="2400" b="0" dirty="0"/>
          </a:p>
        </p:txBody>
      </p:sp>
      <p:sp>
        <p:nvSpPr>
          <p:cNvPr id="76" name="Прямоугольник 75"/>
          <p:cNvSpPr/>
          <p:nvPr/>
        </p:nvSpPr>
        <p:spPr>
          <a:xfrm>
            <a:off x="344601" y="8084489"/>
            <a:ext cx="11805920" cy="450273"/>
          </a:xfrm>
          <a:prstGeom prst="rect">
            <a:avLst/>
          </a:prstGeom>
        </p:spPr>
        <p:txBody>
          <a:bodyPr wrap="square" lIns="71987" tIns="107981" rIns="35994" bIns="0" anchor="t">
            <a:noAutofit/>
          </a:bodyPr>
          <a:lstStyle/>
          <a:p>
            <a:pPr lvl="0"/>
            <a:r>
              <a:rPr lang="ru-RU" sz="1000" dirty="0">
                <a:solidFill>
                  <a:schemeClr val="accent5"/>
                </a:solidFill>
              </a:rPr>
              <a:t>* Новое (не бывшее в употреблении) оборудование</a:t>
            </a:r>
          </a:p>
          <a:p>
            <a:pPr lvl="0"/>
            <a:r>
              <a:rPr lang="ru-RU" sz="1000" dirty="0">
                <a:solidFill>
                  <a:schemeClr val="accent5"/>
                </a:solidFill>
              </a:rPr>
              <a:t>** ЮЛ и ИП, отнесенные к категории субъекта «Микропредприятия» или «Малые предприятия» в соответствии с Федеральным законом от 24 июля 2007 г. № 209-ФЗ.</a:t>
            </a:r>
          </a:p>
        </p:txBody>
      </p:sp>
      <p:cxnSp>
        <p:nvCxnSpPr>
          <p:cNvPr id="13" name="Прямая соединительная линия 12"/>
          <p:cNvCxnSpPr/>
          <p:nvPr/>
        </p:nvCxnSpPr>
        <p:spPr>
          <a:xfrm>
            <a:off x="7189036" y="1761015"/>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199313" y="1837656"/>
            <a:ext cx="5123316" cy="1345647"/>
          </a:xfrm>
          <a:prstGeom prst="rect">
            <a:avLst/>
          </a:prstGeom>
          <a:noFill/>
        </p:spPr>
        <p:txBody>
          <a:bodyPr wrap="square" lIns="91424" tIns="45712" rIns="91424" bIns="45712" rtlCol="0">
            <a:spAutoFit/>
          </a:bodyPr>
          <a:lstStyle/>
          <a:p>
            <a:pPr marL="285702" indent="-285702">
              <a:spcAft>
                <a:spcPts val="300"/>
              </a:spcAft>
              <a:buFont typeface="Arial" panose="020B0604020202020204" pitchFamily="34" charset="0"/>
              <a:buChar char="•"/>
            </a:pPr>
            <a:r>
              <a:rPr lang="ru-RU" sz="1100" dirty="0">
                <a:solidFill>
                  <a:srgbClr val="0070C0"/>
                </a:solidFill>
              </a:rPr>
              <a:t>Является инновационным и/или высокотехнологичным и приобретается в рамках осуществляемого Лизингополучателем вида экономической деятельности</a:t>
            </a:r>
            <a:r>
              <a:rPr lang="en-US" sz="1100" dirty="0">
                <a:solidFill>
                  <a:srgbClr val="0070C0"/>
                </a:solidFill>
              </a:rPr>
              <a:t>;</a:t>
            </a:r>
            <a:endParaRPr lang="ru-RU" sz="1100" dirty="0">
              <a:solidFill>
                <a:srgbClr val="0070C0"/>
              </a:solidFill>
            </a:endParaRPr>
          </a:p>
          <a:p>
            <a:pPr marL="285702" indent="-285702">
              <a:spcAft>
                <a:spcPts val="300"/>
              </a:spcAft>
              <a:buFont typeface="Arial" panose="020B0604020202020204" pitchFamily="34" charset="0"/>
              <a:buChar char="•"/>
            </a:pPr>
            <a:r>
              <a:rPr lang="ru-RU" sz="1100" dirty="0">
                <a:solidFill>
                  <a:srgbClr val="0070C0"/>
                </a:solidFill>
              </a:rPr>
              <a:t>Предназначен и приобретается для производства высокотехнологичной и (или) инновационной продукции, выполнения высокотехнологичных и (или) инновационных работ или оказания высокотехнологичных и (или) инновационных услуг</a:t>
            </a:r>
            <a:r>
              <a:rPr lang="en-US" sz="1100" dirty="0">
                <a:solidFill>
                  <a:srgbClr val="0070C0"/>
                </a:solidFill>
              </a:rPr>
              <a:t>.</a:t>
            </a:r>
            <a:endParaRPr lang="ru-RU" sz="1100" dirty="0">
              <a:solidFill>
                <a:srgbClr val="0070C0"/>
              </a:solidFill>
            </a:endParaRPr>
          </a:p>
        </p:txBody>
      </p:sp>
      <p:sp>
        <p:nvSpPr>
          <p:cNvPr id="63" name="Скругленный прямоугольник 62"/>
          <p:cNvSpPr/>
          <p:nvPr/>
        </p:nvSpPr>
        <p:spPr>
          <a:xfrm>
            <a:off x="7199313" y="4424296"/>
            <a:ext cx="4968875" cy="3657495"/>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dirty="0"/>
          </a:p>
        </p:txBody>
      </p:sp>
      <p:sp>
        <p:nvSpPr>
          <p:cNvPr id="64" name="Freeform 21"/>
          <p:cNvSpPr>
            <a:spLocks noChangeAspect="1"/>
          </p:cNvSpPr>
          <p:nvPr/>
        </p:nvSpPr>
        <p:spPr bwMode="auto">
          <a:xfrm>
            <a:off x="7420127" y="4713501"/>
            <a:ext cx="598068" cy="574279"/>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76" tIns="49338" rIns="98676" bIns="49338" numCol="1" anchor="t" anchorCtr="0" compatLnSpc="1">
            <a:prstTxWarp prst="textNoShape">
              <a:avLst/>
            </a:prstTxWarp>
          </a:bodyPr>
          <a:lstStyle/>
          <a:p>
            <a:pPr defTabSz="986747"/>
            <a:endParaRPr lang="en-GB" sz="2000" dirty="0">
              <a:solidFill>
                <a:srgbClr val="000000"/>
              </a:solidFill>
            </a:endParaRPr>
          </a:p>
        </p:txBody>
      </p:sp>
      <p:sp>
        <p:nvSpPr>
          <p:cNvPr id="65" name="Прямоугольник 64"/>
          <p:cNvSpPr/>
          <p:nvPr/>
        </p:nvSpPr>
        <p:spPr>
          <a:xfrm>
            <a:off x="8300406" y="4424298"/>
            <a:ext cx="3841110" cy="922202"/>
          </a:xfrm>
          <a:prstGeom prst="rect">
            <a:avLst/>
          </a:prstGeom>
        </p:spPr>
        <p:txBody>
          <a:bodyPr wrap="square" lIns="71987" tIns="107981" rIns="35994" bIns="0" anchor="t">
            <a:noAutofit/>
          </a:bodyPr>
          <a:lstStyle/>
          <a:p>
            <a:pPr marL="171421" indent="-171421" defTabSz="957103">
              <a:lnSpc>
                <a:spcPct val="106000"/>
              </a:lnSpc>
              <a:spcBef>
                <a:spcPts val="300"/>
              </a:spcBef>
              <a:buFont typeface="Arial" panose="020B0604020202020204" pitchFamily="34" charset="0"/>
              <a:buChar char="•"/>
            </a:pPr>
            <a:r>
              <a:rPr lang="ru-RU" sz="1100" dirty="0"/>
              <a:t>Субъект индивидуального и малого предпринимательства (ИМП)**</a:t>
            </a:r>
          </a:p>
          <a:p>
            <a:pPr marL="171421" indent="-171421" defTabSz="957103">
              <a:lnSpc>
                <a:spcPct val="106000"/>
              </a:lnSpc>
              <a:spcBef>
                <a:spcPts val="300"/>
              </a:spcBef>
              <a:buFont typeface="Arial" panose="020B0604020202020204" pitchFamily="34" charset="0"/>
              <a:buChar char="•"/>
            </a:pPr>
            <a:r>
              <a:rPr lang="ru-RU" sz="1100" dirty="0"/>
              <a:t>Лизингополучатель осуществляет один или несколько видов деятельности, относящихся к производству высокотехнологичной и инновационной продукции, выполнению высокотехнологичных или инновационных работ, оказанию высокотехнологичных или инновационных услуг</a:t>
            </a:r>
          </a:p>
        </p:txBody>
      </p:sp>
      <p:sp>
        <p:nvSpPr>
          <p:cNvPr id="66" name="TextBox 65"/>
          <p:cNvSpPr txBox="1"/>
          <p:nvPr/>
        </p:nvSpPr>
        <p:spPr>
          <a:xfrm>
            <a:off x="7177536" y="5404878"/>
            <a:ext cx="1100959" cy="440818"/>
          </a:xfrm>
          <a:prstGeom prst="rect">
            <a:avLst/>
          </a:prstGeom>
          <a:noFill/>
        </p:spPr>
        <p:txBody>
          <a:bodyPr wrap="square" lIns="91424" tIns="45712" rIns="91424" bIns="45712" rtlCol="0">
            <a:spAutoFit/>
          </a:bodyPr>
          <a:lstStyle/>
          <a:p>
            <a:pPr algn="ctr"/>
            <a:r>
              <a:rPr lang="ru-RU" sz="1100" b="1" dirty="0">
                <a:solidFill>
                  <a:srgbClr val="1F4E79"/>
                </a:solidFill>
              </a:rPr>
              <a:t>Профиль клиента</a:t>
            </a:r>
          </a:p>
        </p:txBody>
      </p:sp>
      <p:sp>
        <p:nvSpPr>
          <p:cNvPr id="68" name="L-Shape 10"/>
          <p:cNvSpPr/>
          <p:nvPr/>
        </p:nvSpPr>
        <p:spPr>
          <a:xfrm rot="13701821">
            <a:off x="9604583" y="6595516"/>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69" name="Прямоугольник 68"/>
          <p:cNvSpPr/>
          <p:nvPr/>
        </p:nvSpPr>
        <p:spPr>
          <a:xfrm>
            <a:off x="7753231" y="6570455"/>
            <a:ext cx="1800360"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70" name="Прямоугольник 69"/>
          <p:cNvSpPr/>
          <p:nvPr/>
        </p:nvSpPr>
        <p:spPr>
          <a:xfrm>
            <a:off x="10018771" y="6570455"/>
            <a:ext cx="128232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800 млн руб.</a:t>
            </a:r>
          </a:p>
        </p:txBody>
      </p:sp>
      <p:sp>
        <p:nvSpPr>
          <p:cNvPr id="72" name="L-Shape 10"/>
          <p:cNvSpPr/>
          <p:nvPr/>
        </p:nvSpPr>
        <p:spPr>
          <a:xfrm rot="13701821">
            <a:off x="9609252" y="7099488"/>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73" name="Прямоугольник 72"/>
          <p:cNvSpPr/>
          <p:nvPr/>
        </p:nvSpPr>
        <p:spPr>
          <a:xfrm>
            <a:off x="7420129" y="6986595"/>
            <a:ext cx="2199128" cy="440818"/>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74" name="Прямоугольник 73"/>
          <p:cNvSpPr/>
          <p:nvPr/>
        </p:nvSpPr>
        <p:spPr>
          <a:xfrm>
            <a:off x="10018769" y="7085770"/>
            <a:ext cx="124358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100 человек</a:t>
            </a:r>
          </a:p>
        </p:txBody>
      </p:sp>
      <p:sp>
        <p:nvSpPr>
          <p:cNvPr id="81" name="L-Shape 10"/>
          <p:cNvSpPr/>
          <p:nvPr/>
        </p:nvSpPr>
        <p:spPr>
          <a:xfrm rot="13701821">
            <a:off x="9609252" y="7629393"/>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82" name="Прямоугольник 81"/>
          <p:cNvSpPr/>
          <p:nvPr/>
        </p:nvSpPr>
        <p:spPr>
          <a:xfrm>
            <a:off x="7677383" y="7615560"/>
            <a:ext cx="1833947"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Срок регистрации</a:t>
            </a:r>
          </a:p>
        </p:txBody>
      </p:sp>
      <p:sp>
        <p:nvSpPr>
          <p:cNvPr id="93" name="Прямоугольник 92"/>
          <p:cNvSpPr/>
          <p:nvPr/>
        </p:nvSpPr>
        <p:spPr>
          <a:xfrm>
            <a:off x="9902898" y="7615675"/>
            <a:ext cx="1886332"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Не менее 12 месяцев</a:t>
            </a:r>
          </a:p>
        </p:txBody>
      </p:sp>
      <p:sp>
        <p:nvSpPr>
          <p:cNvPr id="62" name="TextBox 61"/>
          <p:cNvSpPr txBox="1"/>
          <p:nvPr/>
        </p:nvSpPr>
        <p:spPr>
          <a:xfrm>
            <a:off x="7178149" y="1427581"/>
            <a:ext cx="3224671" cy="343870"/>
          </a:xfrm>
          <a:prstGeom prst="rect">
            <a:avLst/>
          </a:prstGeom>
          <a:noFill/>
        </p:spPr>
        <p:txBody>
          <a:bodyPr wrap="square" lIns="91424" tIns="45712" rIns="91424" bIns="45712" rtlCol="0">
            <a:spAutoFit/>
          </a:bodyPr>
          <a:lstStyle/>
          <a:p>
            <a:r>
              <a:rPr lang="ru-RU" sz="1600" b="1" dirty="0"/>
              <a:t>Предмет лизинга*</a:t>
            </a:r>
          </a:p>
        </p:txBody>
      </p:sp>
      <p:cxnSp>
        <p:nvCxnSpPr>
          <p:cNvPr id="37" name="Прямая соединительная линия 36"/>
          <p:cNvCxnSpPr/>
          <p:nvPr/>
        </p:nvCxnSpPr>
        <p:spPr>
          <a:xfrm>
            <a:off x="7189036" y="4319893"/>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89036" y="3981994"/>
            <a:ext cx="4681441" cy="343870"/>
          </a:xfrm>
          <a:prstGeom prst="rect">
            <a:avLst/>
          </a:prstGeom>
          <a:noFill/>
        </p:spPr>
        <p:txBody>
          <a:bodyPr wrap="square" lIns="91424" tIns="45712" rIns="91424" bIns="45712" rtlCol="0">
            <a:spAutoFit/>
          </a:bodyPr>
          <a:lstStyle/>
          <a:p>
            <a:r>
              <a:rPr lang="ru-RU" sz="1600" b="1" dirty="0"/>
              <a:t>Требования к лизингополучателю</a:t>
            </a:r>
          </a:p>
        </p:txBody>
      </p:sp>
      <p:grpSp>
        <p:nvGrpSpPr>
          <p:cNvPr id="43" name="Группа 42"/>
          <p:cNvGrpSpPr/>
          <p:nvPr/>
        </p:nvGrpSpPr>
        <p:grpSpPr>
          <a:xfrm>
            <a:off x="2835738" y="1974521"/>
            <a:ext cx="1294066" cy="1429040"/>
            <a:chOff x="8744843" y="2953459"/>
            <a:chExt cx="1613622" cy="2233881"/>
          </a:xfrm>
        </p:grpSpPr>
        <p:sp>
          <p:nvSpPr>
            <p:cNvPr id="44" name="Прямоугольник 43"/>
            <p:cNvSpPr/>
            <p:nvPr/>
          </p:nvSpPr>
          <p:spPr>
            <a:xfrm>
              <a:off x="8744843" y="2953459"/>
              <a:ext cx="1613622" cy="22338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44"/>
            <p:cNvSpPr/>
            <p:nvPr/>
          </p:nvSpPr>
          <p:spPr>
            <a:xfrm>
              <a:off x="8767708" y="2988234"/>
              <a:ext cx="1558989" cy="215415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9" name="Group 1007"/>
          <p:cNvGrpSpPr/>
          <p:nvPr/>
        </p:nvGrpSpPr>
        <p:grpSpPr>
          <a:xfrm>
            <a:off x="3144056" y="2185189"/>
            <a:ext cx="670289" cy="821833"/>
            <a:chOff x="0" y="0"/>
            <a:chExt cx="1044575" cy="1123950"/>
          </a:xfrm>
          <a:noFill/>
        </p:grpSpPr>
        <p:sp>
          <p:nvSpPr>
            <p:cNvPr id="30" name="Freeform 1183"/>
            <p:cNvSpPr>
              <a:spLocks/>
            </p:cNvSpPr>
            <p:nvPr/>
          </p:nvSpPr>
          <p:spPr bwMode="auto">
            <a:xfrm>
              <a:off x="207962" y="346075"/>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1" name="Freeform 1184"/>
            <p:cNvSpPr>
              <a:spLocks/>
            </p:cNvSpPr>
            <p:nvPr/>
          </p:nvSpPr>
          <p:spPr bwMode="auto">
            <a:xfrm>
              <a:off x="0" y="1085850"/>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2" name="Freeform 1185"/>
            <p:cNvSpPr>
              <a:spLocks/>
            </p:cNvSpPr>
            <p:nvPr/>
          </p:nvSpPr>
          <p:spPr bwMode="auto">
            <a:xfrm>
              <a:off x="284162" y="0"/>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3" name="Freeform 1186"/>
            <p:cNvSpPr>
              <a:spLocks/>
            </p:cNvSpPr>
            <p:nvPr/>
          </p:nvSpPr>
          <p:spPr bwMode="auto">
            <a:xfrm>
              <a:off x="71437" y="798513"/>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4" name="Freeform 1187"/>
            <p:cNvSpPr>
              <a:spLocks/>
            </p:cNvSpPr>
            <p:nvPr/>
          </p:nvSpPr>
          <p:spPr bwMode="auto">
            <a:xfrm>
              <a:off x="227012" y="401638"/>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5" name="Freeform 1188"/>
            <p:cNvSpPr>
              <a:spLocks/>
            </p:cNvSpPr>
            <p:nvPr/>
          </p:nvSpPr>
          <p:spPr bwMode="auto">
            <a:xfrm>
              <a:off x="382587" y="676275"/>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6" name="Freeform 1189"/>
            <p:cNvSpPr>
              <a:spLocks/>
            </p:cNvSpPr>
            <p:nvPr/>
          </p:nvSpPr>
          <p:spPr bwMode="auto">
            <a:xfrm>
              <a:off x="407987" y="842963"/>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grpSp>
      <p:grpSp>
        <p:nvGrpSpPr>
          <p:cNvPr id="47" name="Group 317"/>
          <p:cNvGrpSpPr>
            <a:grpSpLocks noChangeAspect="1"/>
          </p:cNvGrpSpPr>
          <p:nvPr/>
        </p:nvGrpSpPr>
        <p:grpSpPr bwMode="auto">
          <a:xfrm>
            <a:off x="3326398" y="3063746"/>
            <a:ext cx="283593" cy="283593"/>
            <a:chOff x="2718" y="1165"/>
            <a:chExt cx="340" cy="340"/>
          </a:xfrm>
          <a:solidFill>
            <a:schemeClr val="bg1"/>
          </a:solidFill>
        </p:grpSpPr>
        <p:sp>
          <p:nvSpPr>
            <p:cNvPr id="48" name="Freeform 318"/>
            <p:cNvSpPr>
              <a:spLocks noEditPoints="1"/>
            </p:cNvSpPr>
            <p:nvPr/>
          </p:nvSpPr>
          <p:spPr bwMode="auto">
            <a:xfrm>
              <a:off x="2718" y="11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319"/>
            <p:cNvSpPr>
              <a:spLocks noEditPoints="1"/>
            </p:cNvSpPr>
            <p:nvPr/>
          </p:nvSpPr>
          <p:spPr bwMode="auto">
            <a:xfrm>
              <a:off x="2823" y="1227"/>
              <a:ext cx="130" cy="214"/>
            </a:xfrm>
            <a:custGeom>
              <a:avLst/>
              <a:gdLst>
                <a:gd name="T0" fmla="*/ 131 w 196"/>
                <a:gd name="T1" fmla="*/ 175 h 322"/>
                <a:gd name="T2" fmla="*/ 116 w 196"/>
                <a:gd name="T3" fmla="*/ 176 h 322"/>
                <a:gd name="T4" fmla="*/ 117 w 196"/>
                <a:gd name="T5" fmla="*/ 191 h 322"/>
                <a:gd name="T6" fmla="*/ 120 w 196"/>
                <a:gd name="T7" fmla="*/ 194 h 322"/>
                <a:gd name="T8" fmla="*/ 75 w 196"/>
                <a:gd name="T9" fmla="*/ 194 h 322"/>
                <a:gd name="T10" fmla="*/ 104 w 196"/>
                <a:gd name="T11" fmla="*/ 170 h 322"/>
                <a:gd name="T12" fmla="*/ 182 w 196"/>
                <a:gd name="T13" fmla="*/ 64 h 322"/>
                <a:gd name="T14" fmla="*/ 167 w 196"/>
                <a:gd name="T15" fmla="*/ 6 h 322"/>
                <a:gd name="T16" fmla="*/ 152 w 196"/>
                <a:gd name="T17" fmla="*/ 4 h 322"/>
                <a:gd name="T18" fmla="*/ 150 w 196"/>
                <a:gd name="T19" fmla="*/ 19 h 322"/>
                <a:gd name="T20" fmla="*/ 153 w 196"/>
                <a:gd name="T21" fmla="*/ 23 h 322"/>
                <a:gd name="T22" fmla="*/ 42 w 196"/>
                <a:gd name="T23" fmla="*/ 23 h 322"/>
                <a:gd name="T24" fmla="*/ 45 w 196"/>
                <a:gd name="T25" fmla="*/ 19 h 322"/>
                <a:gd name="T26" fmla="*/ 44 w 196"/>
                <a:gd name="T27" fmla="*/ 4 h 322"/>
                <a:gd name="T28" fmla="*/ 29 w 196"/>
                <a:gd name="T29" fmla="*/ 6 h 322"/>
                <a:gd name="T30" fmla="*/ 64 w 196"/>
                <a:gd name="T31" fmla="*/ 148 h 322"/>
                <a:gd name="T32" fmla="*/ 71 w 196"/>
                <a:gd name="T33" fmla="*/ 151 h 322"/>
                <a:gd name="T34" fmla="*/ 79 w 196"/>
                <a:gd name="T35" fmla="*/ 147 h 322"/>
                <a:gd name="T36" fmla="*/ 78 w 196"/>
                <a:gd name="T37" fmla="*/ 132 h 322"/>
                <a:gd name="T38" fmla="*/ 75 w 196"/>
                <a:gd name="T39" fmla="*/ 130 h 322"/>
                <a:gd name="T40" fmla="*/ 120 w 196"/>
                <a:gd name="T41" fmla="*/ 130 h 322"/>
                <a:gd name="T42" fmla="*/ 91 w 196"/>
                <a:gd name="T43" fmla="*/ 153 h 322"/>
                <a:gd name="T44" fmla="*/ 13 w 196"/>
                <a:gd name="T45" fmla="*/ 260 h 322"/>
                <a:gd name="T46" fmla="*/ 29 w 196"/>
                <a:gd name="T47" fmla="*/ 318 h 322"/>
                <a:gd name="T48" fmla="*/ 37 w 196"/>
                <a:gd name="T49" fmla="*/ 322 h 322"/>
                <a:gd name="T50" fmla="*/ 44 w 196"/>
                <a:gd name="T51" fmla="*/ 319 h 322"/>
                <a:gd name="T52" fmla="*/ 45 w 196"/>
                <a:gd name="T53" fmla="*/ 304 h 322"/>
                <a:gd name="T54" fmla="*/ 43 w 196"/>
                <a:gd name="T55" fmla="*/ 300 h 322"/>
                <a:gd name="T56" fmla="*/ 153 w 196"/>
                <a:gd name="T57" fmla="*/ 300 h 322"/>
                <a:gd name="T58" fmla="*/ 150 w 196"/>
                <a:gd name="T59" fmla="*/ 304 h 322"/>
                <a:gd name="T60" fmla="*/ 152 w 196"/>
                <a:gd name="T61" fmla="*/ 319 h 322"/>
                <a:gd name="T62" fmla="*/ 158 w 196"/>
                <a:gd name="T63" fmla="*/ 322 h 322"/>
                <a:gd name="T64" fmla="*/ 167 w 196"/>
                <a:gd name="T65" fmla="*/ 318 h 322"/>
                <a:gd name="T66" fmla="*/ 131 w 196"/>
                <a:gd name="T67" fmla="*/ 175 h 322"/>
                <a:gd name="T68" fmla="*/ 43 w 196"/>
                <a:gd name="T69" fmla="*/ 87 h 322"/>
                <a:gd name="T70" fmla="*/ 153 w 196"/>
                <a:gd name="T71" fmla="*/ 87 h 322"/>
                <a:gd name="T72" fmla="*/ 139 w 196"/>
                <a:gd name="T73" fmla="*/ 108 h 322"/>
                <a:gd name="T74" fmla="*/ 56 w 196"/>
                <a:gd name="T75" fmla="*/ 108 h 322"/>
                <a:gd name="T76" fmla="*/ 43 w 196"/>
                <a:gd name="T77" fmla="*/ 87 h 322"/>
                <a:gd name="T78" fmla="*/ 161 w 196"/>
                <a:gd name="T79" fmla="*/ 44 h 322"/>
                <a:gd name="T80" fmla="*/ 161 w 196"/>
                <a:gd name="T81" fmla="*/ 61 h 322"/>
                <a:gd name="T82" fmla="*/ 160 w 196"/>
                <a:gd name="T83" fmla="*/ 66 h 322"/>
                <a:gd name="T84" fmla="*/ 35 w 196"/>
                <a:gd name="T85" fmla="*/ 66 h 322"/>
                <a:gd name="T86" fmla="*/ 34 w 196"/>
                <a:gd name="T87" fmla="*/ 44 h 322"/>
                <a:gd name="T88" fmla="*/ 161 w 196"/>
                <a:gd name="T89" fmla="*/ 44 h 322"/>
                <a:gd name="T90" fmla="*/ 56 w 196"/>
                <a:gd name="T91" fmla="*/ 215 h 322"/>
                <a:gd name="T92" fmla="*/ 139 w 196"/>
                <a:gd name="T93" fmla="*/ 215 h 322"/>
                <a:gd name="T94" fmla="*/ 153 w 196"/>
                <a:gd name="T95" fmla="*/ 236 h 322"/>
                <a:gd name="T96" fmla="*/ 42 w 196"/>
                <a:gd name="T97" fmla="*/ 236 h 322"/>
                <a:gd name="T98" fmla="*/ 56 w 196"/>
                <a:gd name="T99" fmla="*/ 215 h 322"/>
                <a:gd name="T100" fmla="*/ 35 w 196"/>
                <a:gd name="T101" fmla="*/ 279 h 322"/>
                <a:gd name="T102" fmla="*/ 34 w 196"/>
                <a:gd name="T103" fmla="*/ 262 h 322"/>
                <a:gd name="T104" fmla="*/ 35 w 196"/>
                <a:gd name="T105" fmla="*/ 258 h 322"/>
                <a:gd name="T106" fmla="*/ 160 w 196"/>
                <a:gd name="T107" fmla="*/ 258 h 322"/>
                <a:gd name="T108" fmla="*/ 161 w 196"/>
                <a:gd name="T109" fmla="*/ 279 h 322"/>
                <a:gd name="T110" fmla="*/ 35 w 196"/>
                <a:gd name="T111"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322">
                  <a:moveTo>
                    <a:pt x="131" y="175"/>
                  </a:moveTo>
                  <a:cubicBezTo>
                    <a:pt x="127" y="171"/>
                    <a:pt x="120" y="171"/>
                    <a:pt x="116" y="176"/>
                  </a:cubicBezTo>
                  <a:cubicBezTo>
                    <a:pt x="112" y="180"/>
                    <a:pt x="113" y="187"/>
                    <a:pt x="117" y="191"/>
                  </a:cubicBezTo>
                  <a:cubicBezTo>
                    <a:pt x="118" y="192"/>
                    <a:pt x="119" y="193"/>
                    <a:pt x="120" y="194"/>
                  </a:cubicBezTo>
                  <a:cubicBezTo>
                    <a:pt x="75" y="194"/>
                    <a:pt x="75" y="194"/>
                    <a:pt x="75" y="194"/>
                  </a:cubicBezTo>
                  <a:cubicBezTo>
                    <a:pt x="83" y="186"/>
                    <a:pt x="93" y="178"/>
                    <a:pt x="104" y="170"/>
                  </a:cubicBezTo>
                  <a:cubicBezTo>
                    <a:pt x="163" y="128"/>
                    <a:pt x="179" y="89"/>
                    <a:pt x="182" y="64"/>
                  </a:cubicBezTo>
                  <a:cubicBezTo>
                    <a:pt x="185" y="42"/>
                    <a:pt x="180" y="21"/>
                    <a:pt x="167" y="6"/>
                  </a:cubicBezTo>
                  <a:cubicBezTo>
                    <a:pt x="163" y="1"/>
                    <a:pt x="156" y="0"/>
                    <a:pt x="152" y="4"/>
                  </a:cubicBezTo>
                  <a:cubicBezTo>
                    <a:pt x="147" y="8"/>
                    <a:pt x="146" y="15"/>
                    <a:pt x="150" y="19"/>
                  </a:cubicBezTo>
                  <a:cubicBezTo>
                    <a:pt x="151" y="20"/>
                    <a:pt x="152" y="22"/>
                    <a:pt x="153" y="23"/>
                  </a:cubicBezTo>
                  <a:cubicBezTo>
                    <a:pt x="42" y="23"/>
                    <a:pt x="42" y="23"/>
                    <a:pt x="42" y="23"/>
                  </a:cubicBezTo>
                  <a:cubicBezTo>
                    <a:pt x="43" y="22"/>
                    <a:pt x="44" y="20"/>
                    <a:pt x="45" y="19"/>
                  </a:cubicBezTo>
                  <a:cubicBezTo>
                    <a:pt x="49" y="15"/>
                    <a:pt x="48" y="8"/>
                    <a:pt x="44" y="4"/>
                  </a:cubicBezTo>
                  <a:cubicBezTo>
                    <a:pt x="39" y="0"/>
                    <a:pt x="32" y="1"/>
                    <a:pt x="29" y="6"/>
                  </a:cubicBezTo>
                  <a:cubicBezTo>
                    <a:pt x="5" y="35"/>
                    <a:pt x="0" y="89"/>
                    <a:pt x="64" y="148"/>
                  </a:cubicBezTo>
                  <a:cubicBezTo>
                    <a:pt x="66" y="150"/>
                    <a:pt x="68" y="151"/>
                    <a:pt x="71" y="151"/>
                  </a:cubicBezTo>
                  <a:cubicBezTo>
                    <a:pt x="74" y="151"/>
                    <a:pt x="77" y="150"/>
                    <a:pt x="79" y="147"/>
                  </a:cubicBezTo>
                  <a:cubicBezTo>
                    <a:pt x="83" y="143"/>
                    <a:pt x="83" y="136"/>
                    <a:pt x="78" y="132"/>
                  </a:cubicBezTo>
                  <a:cubicBezTo>
                    <a:pt x="77" y="131"/>
                    <a:pt x="76" y="131"/>
                    <a:pt x="75" y="130"/>
                  </a:cubicBezTo>
                  <a:cubicBezTo>
                    <a:pt x="120" y="130"/>
                    <a:pt x="120" y="130"/>
                    <a:pt x="120" y="130"/>
                  </a:cubicBezTo>
                  <a:cubicBezTo>
                    <a:pt x="112" y="137"/>
                    <a:pt x="103" y="145"/>
                    <a:pt x="91" y="153"/>
                  </a:cubicBezTo>
                  <a:cubicBezTo>
                    <a:pt x="33" y="195"/>
                    <a:pt x="16" y="234"/>
                    <a:pt x="13" y="260"/>
                  </a:cubicBezTo>
                  <a:cubicBezTo>
                    <a:pt x="10" y="281"/>
                    <a:pt x="16" y="302"/>
                    <a:pt x="29" y="318"/>
                  </a:cubicBezTo>
                  <a:cubicBezTo>
                    <a:pt x="31" y="320"/>
                    <a:pt x="34" y="322"/>
                    <a:pt x="37" y="322"/>
                  </a:cubicBezTo>
                  <a:cubicBezTo>
                    <a:pt x="39" y="322"/>
                    <a:pt x="42" y="321"/>
                    <a:pt x="44" y="319"/>
                  </a:cubicBezTo>
                  <a:cubicBezTo>
                    <a:pt x="48" y="316"/>
                    <a:pt x="49" y="309"/>
                    <a:pt x="45" y="304"/>
                  </a:cubicBezTo>
                  <a:cubicBezTo>
                    <a:pt x="44" y="303"/>
                    <a:pt x="43" y="302"/>
                    <a:pt x="43" y="300"/>
                  </a:cubicBezTo>
                  <a:cubicBezTo>
                    <a:pt x="153" y="300"/>
                    <a:pt x="153" y="300"/>
                    <a:pt x="153" y="300"/>
                  </a:cubicBezTo>
                  <a:cubicBezTo>
                    <a:pt x="152" y="302"/>
                    <a:pt x="151" y="303"/>
                    <a:pt x="150" y="304"/>
                  </a:cubicBezTo>
                  <a:cubicBezTo>
                    <a:pt x="146" y="309"/>
                    <a:pt x="147" y="316"/>
                    <a:pt x="152" y="319"/>
                  </a:cubicBezTo>
                  <a:cubicBezTo>
                    <a:pt x="154" y="321"/>
                    <a:pt x="156" y="322"/>
                    <a:pt x="158" y="322"/>
                  </a:cubicBezTo>
                  <a:cubicBezTo>
                    <a:pt x="162" y="322"/>
                    <a:pt x="165" y="320"/>
                    <a:pt x="167" y="318"/>
                  </a:cubicBezTo>
                  <a:cubicBezTo>
                    <a:pt x="191" y="289"/>
                    <a:pt x="196" y="234"/>
                    <a:pt x="131" y="175"/>
                  </a:cubicBezTo>
                  <a:close/>
                  <a:moveTo>
                    <a:pt x="43" y="87"/>
                  </a:moveTo>
                  <a:cubicBezTo>
                    <a:pt x="153" y="87"/>
                    <a:pt x="153" y="87"/>
                    <a:pt x="153" y="87"/>
                  </a:cubicBezTo>
                  <a:cubicBezTo>
                    <a:pt x="150" y="94"/>
                    <a:pt x="145" y="101"/>
                    <a:pt x="139" y="108"/>
                  </a:cubicBezTo>
                  <a:cubicBezTo>
                    <a:pt x="56" y="108"/>
                    <a:pt x="56" y="108"/>
                    <a:pt x="56" y="108"/>
                  </a:cubicBezTo>
                  <a:cubicBezTo>
                    <a:pt x="50" y="101"/>
                    <a:pt x="46" y="94"/>
                    <a:pt x="43" y="87"/>
                  </a:cubicBezTo>
                  <a:close/>
                  <a:moveTo>
                    <a:pt x="161" y="44"/>
                  </a:moveTo>
                  <a:cubicBezTo>
                    <a:pt x="162" y="50"/>
                    <a:pt x="162" y="55"/>
                    <a:pt x="161" y="61"/>
                  </a:cubicBezTo>
                  <a:cubicBezTo>
                    <a:pt x="161" y="62"/>
                    <a:pt x="161" y="64"/>
                    <a:pt x="160" y="66"/>
                  </a:cubicBezTo>
                  <a:cubicBezTo>
                    <a:pt x="35" y="66"/>
                    <a:pt x="35" y="66"/>
                    <a:pt x="35" y="66"/>
                  </a:cubicBezTo>
                  <a:cubicBezTo>
                    <a:pt x="34" y="58"/>
                    <a:pt x="33" y="51"/>
                    <a:pt x="34" y="44"/>
                  </a:cubicBezTo>
                  <a:lnTo>
                    <a:pt x="161" y="44"/>
                  </a:lnTo>
                  <a:close/>
                  <a:moveTo>
                    <a:pt x="56" y="215"/>
                  </a:moveTo>
                  <a:cubicBezTo>
                    <a:pt x="139" y="215"/>
                    <a:pt x="139" y="215"/>
                    <a:pt x="139" y="215"/>
                  </a:cubicBezTo>
                  <a:cubicBezTo>
                    <a:pt x="145" y="222"/>
                    <a:pt x="149" y="229"/>
                    <a:pt x="153" y="236"/>
                  </a:cubicBezTo>
                  <a:cubicBezTo>
                    <a:pt x="42" y="236"/>
                    <a:pt x="42" y="236"/>
                    <a:pt x="42" y="236"/>
                  </a:cubicBezTo>
                  <a:cubicBezTo>
                    <a:pt x="46" y="230"/>
                    <a:pt x="50" y="223"/>
                    <a:pt x="56" y="215"/>
                  </a:cubicBezTo>
                  <a:close/>
                  <a:moveTo>
                    <a:pt x="35" y="279"/>
                  </a:moveTo>
                  <a:cubicBezTo>
                    <a:pt x="34" y="274"/>
                    <a:pt x="33" y="268"/>
                    <a:pt x="34" y="262"/>
                  </a:cubicBezTo>
                  <a:cubicBezTo>
                    <a:pt x="34" y="261"/>
                    <a:pt x="35" y="259"/>
                    <a:pt x="35" y="258"/>
                  </a:cubicBezTo>
                  <a:cubicBezTo>
                    <a:pt x="160" y="258"/>
                    <a:pt x="160" y="258"/>
                    <a:pt x="160" y="258"/>
                  </a:cubicBezTo>
                  <a:cubicBezTo>
                    <a:pt x="162" y="265"/>
                    <a:pt x="162" y="272"/>
                    <a:pt x="161" y="279"/>
                  </a:cubicBezTo>
                  <a:lnTo>
                    <a:pt x="35"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99906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574678" y="1761015"/>
            <a:ext cx="6272691" cy="2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 name="Таблица 48"/>
          <p:cNvGraphicFramePr>
            <a:graphicFrameLocks noGrp="1"/>
          </p:cNvGraphicFramePr>
          <p:nvPr>
            <p:extLst>
              <p:ext uri="{D42A27DB-BD31-4B8C-83A1-F6EECF244321}">
                <p14:modId xmlns:p14="http://schemas.microsoft.com/office/powerpoint/2010/main" val="2001861704"/>
              </p:ext>
            </p:extLst>
          </p:nvPr>
        </p:nvGraphicFramePr>
        <p:xfrm>
          <a:off x="459868" y="3525446"/>
          <a:ext cx="6387499" cy="4556350"/>
        </p:xfrm>
        <a:graphic>
          <a:graphicData uri="http://schemas.openxmlformats.org/drawingml/2006/table">
            <a:tbl>
              <a:tblPr>
                <a:tableStyleId>{5C22544A-7EE6-4342-B048-85BDC9FD1C3A}</a:tableStyleId>
              </a:tblPr>
              <a:tblGrid>
                <a:gridCol w="1832212">
                  <a:extLst>
                    <a:ext uri="{9D8B030D-6E8A-4147-A177-3AD203B41FA5}">
                      <a16:colId xmlns:a16="http://schemas.microsoft.com/office/drawing/2014/main" xmlns="" val="2985683231"/>
                    </a:ext>
                  </a:extLst>
                </a:gridCol>
                <a:gridCol w="4555287">
                  <a:extLst>
                    <a:ext uri="{9D8B030D-6E8A-4147-A177-3AD203B41FA5}">
                      <a16:colId xmlns:a16="http://schemas.microsoft.com/office/drawing/2014/main" xmlns="" val="1334048016"/>
                    </a:ext>
                  </a:extLst>
                </a:gridCol>
              </a:tblGrid>
              <a:tr h="911270">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Процентная ставка </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B w="28575" cap="flat" cmpd="sng" algn="ctr">
                      <a:solidFill>
                        <a:schemeClr val="bg1"/>
                      </a:solidFill>
                      <a:prstDash val="solid"/>
                      <a:round/>
                      <a:headEnd type="none" w="med" len="med"/>
                      <a:tailEnd type="none" w="med" len="med"/>
                    </a:lnB>
                    <a:solidFill>
                      <a:srgbClr val="CCECFF"/>
                    </a:solidFill>
                  </a:tcPr>
                </a:tc>
                <a:tc>
                  <a:txBody>
                    <a:bodyPr/>
                    <a:lstStyle/>
                    <a:p>
                      <a:pPr algn="l" fontAlgn="b"/>
                      <a:r>
                        <a:rPr lang="ru-RU" sz="1400" b="1" i="0" u="none" strike="noStrike" dirty="0" smtClean="0">
                          <a:solidFill>
                            <a:srgbClr val="000000"/>
                          </a:solidFill>
                          <a:effectLst/>
                          <a:latin typeface="+mj-lt"/>
                        </a:rPr>
                        <a:t>6 % </a:t>
                      </a:r>
                      <a:r>
                        <a:rPr lang="ru-RU" sz="1400" b="0" i="0" u="none" strike="noStrike" dirty="0" smtClean="0">
                          <a:solidFill>
                            <a:srgbClr val="000000"/>
                          </a:solidFill>
                          <a:effectLst/>
                          <a:latin typeface="+mj-lt"/>
                        </a:rPr>
                        <a:t>годовых - для российского оборудования</a:t>
                      </a:r>
                    </a:p>
                    <a:p>
                      <a:pPr algn="l" fontAlgn="b"/>
                      <a:r>
                        <a:rPr lang="ru-RU" sz="1400" b="1" i="0" u="none" strike="noStrike" dirty="0" smtClean="0">
                          <a:solidFill>
                            <a:srgbClr val="000000"/>
                          </a:solidFill>
                          <a:effectLst/>
                          <a:latin typeface="+mj-lt"/>
                        </a:rPr>
                        <a:t>8 % </a:t>
                      </a:r>
                      <a:r>
                        <a:rPr lang="ru-RU" sz="1400" b="0" i="0" u="none" strike="noStrike" dirty="0" smtClean="0">
                          <a:solidFill>
                            <a:srgbClr val="000000"/>
                          </a:solidFill>
                          <a:effectLst/>
                          <a:latin typeface="+mj-lt"/>
                        </a:rPr>
                        <a:t>годовых - для иностранного оборудования</a:t>
                      </a:r>
                    </a:p>
                  </a:txBody>
                  <a:tcPr marL="36000" marR="36000" marT="35999" marB="35999"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610129"/>
                  </a:ext>
                </a:extLst>
              </a:tr>
              <a:tr h="911270">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Сумма финансирования</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5 млн</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200 млн </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3520796"/>
                  </a:ext>
                </a:extLst>
              </a:tr>
              <a:tr h="911270">
                <a:tc>
                  <a:txBody>
                    <a:bodyPr/>
                    <a:lstStyle/>
                    <a:p>
                      <a:pPr>
                        <a:spcAft>
                          <a:spcPts val="0"/>
                        </a:spcAft>
                      </a:pPr>
                      <a:r>
                        <a:rPr lang="ru-RU" sz="14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15%</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54195246"/>
                  </a:ext>
                </a:extLst>
              </a:tr>
              <a:tr h="911270">
                <a:tc>
                  <a:txBody>
                    <a:bodyPr/>
                    <a:lstStyle/>
                    <a:p>
                      <a:pPr>
                        <a:spcAft>
                          <a:spcPts val="0"/>
                        </a:spcAft>
                      </a:pPr>
                      <a:r>
                        <a:rPr lang="ru-RU" sz="14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60</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месяцев </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94084773"/>
                  </a:ext>
                </a:extLst>
              </a:tr>
              <a:tr h="911270">
                <a:tc>
                  <a:txBody>
                    <a:bodyPr/>
                    <a:lstStyle/>
                    <a:p>
                      <a:pPr>
                        <a:spcAft>
                          <a:spcPts val="0"/>
                        </a:spcAft>
                      </a:pPr>
                      <a:r>
                        <a:rPr lang="ru-RU" sz="1400" dirty="0" smtClean="0">
                          <a:effectLst/>
                          <a:latin typeface="+mn-lt"/>
                          <a:ea typeface="Times New Roman" panose="02020603050405020304" pitchFamily="18" charset="0"/>
                        </a:rPr>
                        <a:t>Обеспечение</a:t>
                      </a:r>
                      <a:endParaRPr lang="ru-RU" sz="1400" dirty="0">
                        <a:effectLst/>
                        <a:latin typeface="+mn-lt"/>
                        <a:ea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 typeface="+mj-lt"/>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Наличие поручительства собственников, контролирующих более 50% долей/ акций Лизингополучателя</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2" name="TextBox 51"/>
          <p:cNvSpPr txBox="1"/>
          <p:nvPr/>
        </p:nvSpPr>
        <p:spPr>
          <a:xfrm>
            <a:off x="574678" y="1388190"/>
            <a:ext cx="6272691" cy="343870"/>
          </a:xfrm>
          <a:prstGeom prst="rect">
            <a:avLst/>
          </a:prstGeom>
          <a:noFill/>
        </p:spPr>
        <p:txBody>
          <a:bodyPr wrap="square" lIns="91424" tIns="45712" rIns="91424" bIns="45712" rtlCol="0">
            <a:spAutoFit/>
          </a:bodyPr>
          <a:lstStyle/>
          <a:p>
            <a:r>
              <a:rPr lang="ru-RU" sz="1600" b="1" dirty="0"/>
              <a:t>Параметры продукта «Приоритетное производство»</a:t>
            </a:r>
          </a:p>
        </p:txBody>
      </p:sp>
      <p:sp>
        <p:nvSpPr>
          <p:cNvPr id="57" name="Заголовок 1"/>
          <p:cNvSpPr>
            <a:spLocks noGrp="1"/>
          </p:cNvSpPr>
          <p:nvPr>
            <p:ph type="title"/>
          </p:nvPr>
        </p:nvSpPr>
        <p:spPr>
          <a:xfrm>
            <a:off x="2844800" y="228781"/>
            <a:ext cx="9652000" cy="698685"/>
          </a:xfrm>
        </p:spPr>
        <p:txBody>
          <a:bodyPr/>
          <a:lstStyle/>
          <a:p>
            <a:pPr algn="ctr"/>
            <a:r>
              <a:rPr lang="ru-RU" sz="2400" b="0" dirty="0"/>
              <a:t>Условия специального продукта </a:t>
            </a:r>
            <a:br>
              <a:rPr lang="ru-RU" sz="2400" b="0" dirty="0"/>
            </a:br>
            <a:r>
              <a:rPr lang="ru-RU" sz="2400" dirty="0"/>
              <a:t>«Приоритетное производство»</a:t>
            </a:r>
            <a:endParaRPr lang="ru-RU" sz="2400" b="0" dirty="0"/>
          </a:p>
        </p:txBody>
      </p:sp>
      <p:sp>
        <p:nvSpPr>
          <p:cNvPr id="76" name="Прямоугольник 75"/>
          <p:cNvSpPr/>
          <p:nvPr/>
        </p:nvSpPr>
        <p:spPr>
          <a:xfrm>
            <a:off x="344601" y="8084489"/>
            <a:ext cx="11805920" cy="450273"/>
          </a:xfrm>
          <a:prstGeom prst="rect">
            <a:avLst/>
          </a:prstGeom>
        </p:spPr>
        <p:txBody>
          <a:bodyPr wrap="square" lIns="71987" tIns="107981" rIns="35994" bIns="0" anchor="t">
            <a:noAutofit/>
          </a:bodyPr>
          <a:lstStyle/>
          <a:p>
            <a:pPr lvl="0"/>
            <a:r>
              <a:rPr lang="ru-RU" sz="1000" dirty="0">
                <a:solidFill>
                  <a:schemeClr val="accent5"/>
                </a:solidFill>
              </a:rPr>
              <a:t>* Новое (не бывшее в употреблении) оборудование</a:t>
            </a:r>
          </a:p>
          <a:p>
            <a:pPr lvl="0"/>
            <a:r>
              <a:rPr lang="ru-RU" sz="1000" dirty="0">
                <a:solidFill>
                  <a:schemeClr val="accent5"/>
                </a:solidFill>
              </a:rPr>
              <a:t>** ЮЛ и ИП, отнесенные к категории субъекта «Микропредприятия» или «Малые предприятия» в соответствии с Федеральным законом от 24 июля 2007 г. № 209-ФЗ.</a:t>
            </a:r>
          </a:p>
        </p:txBody>
      </p:sp>
      <p:cxnSp>
        <p:nvCxnSpPr>
          <p:cNvPr id="13" name="Прямая соединительная линия 12"/>
          <p:cNvCxnSpPr/>
          <p:nvPr/>
        </p:nvCxnSpPr>
        <p:spPr>
          <a:xfrm>
            <a:off x="7189036" y="1761015"/>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233581" y="1931216"/>
            <a:ext cx="4968875" cy="931024"/>
          </a:xfrm>
          <a:prstGeom prst="rect">
            <a:avLst/>
          </a:prstGeom>
          <a:noFill/>
        </p:spPr>
        <p:txBody>
          <a:bodyPr wrap="square" lIns="91424" tIns="45712" rIns="91424" bIns="45712" rtlCol="0">
            <a:spAutoFit/>
          </a:bodyPr>
          <a:lstStyle/>
          <a:p>
            <a:pPr marL="285702" indent="-285702">
              <a:spcAft>
                <a:spcPts val="300"/>
              </a:spcAft>
              <a:buFont typeface="Arial" panose="020B0604020202020204" pitchFamily="34" charset="0"/>
              <a:buChar char="•"/>
            </a:pPr>
            <a:r>
              <a:rPr lang="ru-RU" sz="1300" dirty="0">
                <a:solidFill>
                  <a:srgbClr val="0070C0"/>
                </a:solidFill>
              </a:rPr>
              <a:t>Является промышленным оборудованием</a:t>
            </a:r>
            <a:r>
              <a:rPr lang="en-US" sz="1300" dirty="0">
                <a:solidFill>
                  <a:srgbClr val="0070C0"/>
                </a:solidFill>
              </a:rPr>
              <a:t>;</a:t>
            </a:r>
            <a:endParaRPr lang="ru-RU" sz="1300" dirty="0">
              <a:solidFill>
                <a:srgbClr val="0070C0"/>
              </a:solidFill>
            </a:endParaRPr>
          </a:p>
          <a:p>
            <a:pPr marL="285702" indent="-285702">
              <a:spcAft>
                <a:spcPts val="300"/>
              </a:spcAft>
              <a:buFont typeface="Arial" panose="020B0604020202020204" pitchFamily="34" charset="0"/>
              <a:buChar char="•"/>
            </a:pPr>
            <a:r>
              <a:rPr lang="ru-RU" sz="1300" dirty="0">
                <a:solidFill>
                  <a:srgbClr val="0070C0"/>
                </a:solidFill>
              </a:rPr>
              <a:t>Предназначен и приобретается для целей производства; первичной и (или) последующей (промышленной) переработки сельскохозяйственной продукции</a:t>
            </a:r>
            <a:r>
              <a:rPr lang="en-US" sz="1300" dirty="0">
                <a:solidFill>
                  <a:srgbClr val="0070C0"/>
                </a:solidFill>
              </a:rPr>
              <a:t>.</a:t>
            </a:r>
            <a:endParaRPr lang="ru-RU" sz="1300" dirty="0">
              <a:solidFill>
                <a:srgbClr val="0070C0"/>
              </a:solidFill>
            </a:endParaRPr>
          </a:p>
        </p:txBody>
      </p:sp>
      <p:sp>
        <p:nvSpPr>
          <p:cNvPr id="63" name="Скругленный прямоугольник 62"/>
          <p:cNvSpPr/>
          <p:nvPr/>
        </p:nvSpPr>
        <p:spPr>
          <a:xfrm>
            <a:off x="7199313" y="4424296"/>
            <a:ext cx="4968875" cy="3657495"/>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dirty="0"/>
          </a:p>
        </p:txBody>
      </p:sp>
      <p:sp>
        <p:nvSpPr>
          <p:cNvPr id="64" name="Freeform 21"/>
          <p:cNvSpPr>
            <a:spLocks noChangeAspect="1"/>
          </p:cNvSpPr>
          <p:nvPr/>
        </p:nvSpPr>
        <p:spPr bwMode="auto">
          <a:xfrm>
            <a:off x="7420127" y="4713501"/>
            <a:ext cx="598068" cy="574279"/>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76" tIns="49338" rIns="98676" bIns="49338" numCol="1" anchor="t" anchorCtr="0" compatLnSpc="1">
            <a:prstTxWarp prst="textNoShape">
              <a:avLst/>
            </a:prstTxWarp>
          </a:bodyPr>
          <a:lstStyle/>
          <a:p>
            <a:pPr defTabSz="986747"/>
            <a:endParaRPr lang="en-GB" sz="2000" dirty="0">
              <a:solidFill>
                <a:srgbClr val="000000"/>
              </a:solidFill>
            </a:endParaRPr>
          </a:p>
        </p:txBody>
      </p:sp>
      <p:sp>
        <p:nvSpPr>
          <p:cNvPr id="65" name="Прямоугольник 64"/>
          <p:cNvSpPr/>
          <p:nvPr/>
        </p:nvSpPr>
        <p:spPr>
          <a:xfrm>
            <a:off x="8300406" y="4424296"/>
            <a:ext cx="3841110" cy="1747904"/>
          </a:xfrm>
          <a:prstGeom prst="rect">
            <a:avLst/>
          </a:prstGeom>
        </p:spPr>
        <p:txBody>
          <a:bodyPr wrap="square" lIns="71987" tIns="107981" rIns="35994" bIns="0" anchor="t">
            <a:noAutofit/>
          </a:bodyPr>
          <a:lstStyle/>
          <a:p>
            <a:pPr marL="171421" indent="-171421" defTabSz="957103">
              <a:lnSpc>
                <a:spcPct val="106000"/>
              </a:lnSpc>
              <a:spcBef>
                <a:spcPts val="300"/>
              </a:spcBef>
              <a:buFont typeface="Arial" panose="020B0604020202020204" pitchFamily="34" charset="0"/>
              <a:buChar char="•"/>
            </a:pPr>
            <a:r>
              <a:rPr lang="ru-RU" sz="1100" dirty="0"/>
              <a:t>Субъект индивидуального и малого предпринимательства (ИМП)**</a:t>
            </a:r>
          </a:p>
          <a:p>
            <a:pPr marL="171421" indent="-171421" defTabSz="957103">
              <a:lnSpc>
                <a:spcPct val="106000"/>
              </a:lnSpc>
              <a:spcBef>
                <a:spcPts val="300"/>
              </a:spcBef>
              <a:buFont typeface="Arial" panose="020B0604020202020204" pitchFamily="34" charset="0"/>
              <a:buChar char="•"/>
            </a:pPr>
            <a:r>
              <a:rPr lang="ru-RU" sz="1100" dirty="0"/>
              <a:t>Лизингополучатель осуществляет один или несколько видов деятельности, относящихся к приоритетным отраслям и видам экономической деятельности</a:t>
            </a:r>
          </a:p>
        </p:txBody>
      </p:sp>
      <p:sp>
        <p:nvSpPr>
          <p:cNvPr id="66" name="TextBox 65"/>
          <p:cNvSpPr txBox="1"/>
          <p:nvPr/>
        </p:nvSpPr>
        <p:spPr>
          <a:xfrm>
            <a:off x="7177536" y="5404878"/>
            <a:ext cx="1100959" cy="440818"/>
          </a:xfrm>
          <a:prstGeom prst="rect">
            <a:avLst/>
          </a:prstGeom>
          <a:noFill/>
        </p:spPr>
        <p:txBody>
          <a:bodyPr wrap="square" lIns="91424" tIns="45712" rIns="91424" bIns="45712" rtlCol="0">
            <a:spAutoFit/>
          </a:bodyPr>
          <a:lstStyle/>
          <a:p>
            <a:pPr algn="ctr"/>
            <a:r>
              <a:rPr lang="ru-RU" sz="1100" b="1" dirty="0">
                <a:solidFill>
                  <a:srgbClr val="1F4E79"/>
                </a:solidFill>
              </a:rPr>
              <a:t>Профиль клиента</a:t>
            </a:r>
          </a:p>
        </p:txBody>
      </p:sp>
      <p:sp>
        <p:nvSpPr>
          <p:cNvPr id="68" name="L-Shape 10"/>
          <p:cNvSpPr/>
          <p:nvPr/>
        </p:nvSpPr>
        <p:spPr>
          <a:xfrm rot="13701821">
            <a:off x="9604583" y="6595516"/>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69" name="Прямоугольник 68"/>
          <p:cNvSpPr/>
          <p:nvPr/>
        </p:nvSpPr>
        <p:spPr>
          <a:xfrm>
            <a:off x="7753231" y="6570455"/>
            <a:ext cx="1800360"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70" name="Прямоугольник 69"/>
          <p:cNvSpPr/>
          <p:nvPr/>
        </p:nvSpPr>
        <p:spPr>
          <a:xfrm>
            <a:off x="10018771" y="6570455"/>
            <a:ext cx="128232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800 млн руб.</a:t>
            </a:r>
          </a:p>
        </p:txBody>
      </p:sp>
      <p:sp>
        <p:nvSpPr>
          <p:cNvPr id="72" name="L-Shape 10"/>
          <p:cNvSpPr/>
          <p:nvPr/>
        </p:nvSpPr>
        <p:spPr>
          <a:xfrm rot="13701821">
            <a:off x="9609252" y="7099488"/>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73" name="Прямоугольник 72"/>
          <p:cNvSpPr/>
          <p:nvPr/>
        </p:nvSpPr>
        <p:spPr>
          <a:xfrm>
            <a:off x="7420129" y="6986595"/>
            <a:ext cx="2199128" cy="440818"/>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74" name="Прямоугольник 73"/>
          <p:cNvSpPr/>
          <p:nvPr/>
        </p:nvSpPr>
        <p:spPr>
          <a:xfrm>
            <a:off x="10018769" y="7085770"/>
            <a:ext cx="124358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100 человек</a:t>
            </a:r>
          </a:p>
        </p:txBody>
      </p:sp>
      <p:sp>
        <p:nvSpPr>
          <p:cNvPr id="81" name="L-Shape 10"/>
          <p:cNvSpPr/>
          <p:nvPr/>
        </p:nvSpPr>
        <p:spPr>
          <a:xfrm rot="13701821">
            <a:off x="9609252" y="7629393"/>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82" name="Прямоугольник 81"/>
          <p:cNvSpPr/>
          <p:nvPr/>
        </p:nvSpPr>
        <p:spPr>
          <a:xfrm>
            <a:off x="7677383" y="7615560"/>
            <a:ext cx="1833947"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Срок регистрации</a:t>
            </a:r>
          </a:p>
        </p:txBody>
      </p:sp>
      <p:sp>
        <p:nvSpPr>
          <p:cNvPr id="93" name="Прямоугольник 92"/>
          <p:cNvSpPr/>
          <p:nvPr/>
        </p:nvSpPr>
        <p:spPr>
          <a:xfrm>
            <a:off x="9902898" y="7615675"/>
            <a:ext cx="1886332"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Не менее 12 месяцев</a:t>
            </a:r>
          </a:p>
        </p:txBody>
      </p:sp>
      <p:cxnSp>
        <p:nvCxnSpPr>
          <p:cNvPr id="37" name="Прямая соединительная линия 36"/>
          <p:cNvCxnSpPr/>
          <p:nvPr/>
        </p:nvCxnSpPr>
        <p:spPr>
          <a:xfrm>
            <a:off x="7189036" y="4319893"/>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Группа 42"/>
          <p:cNvGrpSpPr/>
          <p:nvPr/>
        </p:nvGrpSpPr>
        <p:grpSpPr>
          <a:xfrm>
            <a:off x="2835738" y="1974521"/>
            <a:ext cx="1294066" cy="1429040"/>
            <a:chOff x="8744843" y="2953459"/>
            <a:chExt cx="1613622" cy="2233881"/>
          </a:xfrm>
        </p:grpSpPr>
        <p:sp>
          <p:nvSpPr>
            <p:cNvPr id="44" name="Прямоугольник 43"/>
            <p:cNvSpPr/>
            <p:nvPr/>
          </p:nvSpPr>
          <p:spPr>
            <a:xfrm>
              <a:off x="8744843" y="2953459"/>
              <a:ext cx="1613622" cy="22338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44"/>
            <p:cNvSpPr/>
            <p:nvPr/>
          </p:nvSpPr>
          <p:spPr>
            <a:xfrm>
              <a:off x="8767708" y="2988234"/>
              <a:ext cx="1558989" cy="215415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9" name="Group 1007"/>
          <p:cNvGrpSpPr/>
          <p:nvPr/>
        </p:nvGrpSpPr>
        <p:grpSpPr>
          <a:xfrm>
            <a:off x="3144056" y="2185189"/>
            <a:ext cx="670289" cy="821833"/>
            <a:chOff x="0" y="0"/>
            <a:chExt cx="1044575" cy="1123950"/>
          </a:xfrm>
          <a:noFill/>
        </p:grpSpPr>
        <p:sp>
          <p:nvSpPr>
            <p:cNvPr id="30" name="Freeform 1183"/>
            <p:cNvSpPr>
              <a:spLocks/>
            </p:cNvSpPr>
            <p:nvPr/>
          </p:nvSpPr>
          <p:spPr bwMode="auto">
            <a:xfrm>
              <a:off x="207962" y="346075"/>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1" name="Freeform 1184"/>
            <p:cNvSpPr>
              <a:spLocks/>
            </p:cNvSpPr>
            <p:nvPr/>
          </p:nvSpPr>
          <p:spPr bwMode="auto">
            <a:xfrm>
              <a:off x="0" y="1085850"/>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2" name="Freeform 1185"/>
            <p:cNvSpPr>
              <a:spLocks/>
            </p:cNvSpPr>
            <p:nvPr/>
          </p:nvSpPr>
          <p:spPr bwMode="auto">
            <a:xfrm>
              <a:off x="284162" y="0"/>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3" name="Freeform 1186"/>
            <p:cNvSpPr>
              <a:spLocks/>
            </p:cNvSpPr>
            <p:nvPr/>
          </p:nvSpPr>
          <p:spPr bwMode="auto">
            <a:xfrm>
              <a:off x="71437" y="798513"/>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4" name="Freeform 1187"/>
            <p:cNvSpPr>
              <a:spLocks/>
            </p:cNvSpPr>
            <p:nvPr/>
          </p:nvSpPr>
          <p:spPr bwMode="auto">
            <a:xfrm>
              <a:off x="227012" y="401638"/>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5" name="Freeform 1188"/>
            <p:cNvSpPr>
              <a:spLocks/>
            </p:cNvSpPr>
            <p:nvPr/>
          </p:nvSpPr>
          <p:spPr bwMode="auto">
            <a:xfrm>
              <a:off x="382587" y="676275"/>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sp>
          <p:nvSpPr>
            <p:cNvPr id="36" name="Freeform 1189"/>
            <p:cNvSpPr>
              <a:spLocks/>
            </p:cNvSpPr>
            <p:nvPr/>
          </p:nvSpPr>
          <p:spPr bwMode="auto">
            <a:xfrm>
              <a:off x="407987" y="842963"/>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20662"/>
              <a:endParaRPr lang="en-US" sz="2000" dirty="0">
                <a:solidFill>
                  <a:prstClr val="black"/>
                </a:solidFill>
                <a:cs typeface="Arial" pitchFamily="34" charset="0"/>
              </a:endParaRPr>
            </a:p>
          </p:txBody>
        </p:sp>
      </p:grpSp>
      <p:sp>
        <p:nvSpPr>
          <p:cNvPr id="39" name="TextBox 38"/>
          <p:cNvSpPr txBox="1"/>
          <p:nvPr/>
        </p:nvSpPr>
        <p:spPr>
          <a:xfrm>
            <a:off x="7189036" y="3981994"/>
            <a:ext cx="4681441" cy="343870"/>
          </a:xfrm>
          <a:prstGeom prst="rect">
            <a:avLst/>
          </a:prstGeom>
          <a:noFill/>
        </p:spPr>
        <p:txBody>
          <a:bodyPr wrap="square" lIns="91424" tIns="45712" rIns="91424" bIns="45712" rtlCol="0">
            <a:spAutoFit/>
          </a:bodyPr>
          <a:lstStyle/>
          <a:p>
            <a:r>
              <a:rPr lang="ru-RU" sz="1600" b="1" dirty="0"/>
              <a:t>Требования к лизингополучателю</a:t>
            </a:r>
          </a:p>
        </p:txBody>
      </p:sp>
      <p:sp>
        <p:nvSpPr>
          <p:cNvPr id="40" name="TextBox 39"/>
          <p:cNvSpPr txBox="1"/>
          <p:nvPr/>
        </p:nvSpPr>
        <p:spPr>
          <a:xfrm>
            <a:off x="7178149" y="1427581"/>
            <a:ext cx="3224671" cy="343870"/>
          </a:xfrm>
          <a:prstGeom prst="rect">
            <a:avLst/>
          </a:prstGeom>
          <a:noFill/>
        </p:spPr>
        <p:txBody>
          <a:bodyPr wrap="square" lIns="91424" tIns="45712" rIns="91424" bIns="45712" rtlCol="0">
            <a:spAutoFit/>
          </a:bodyPr>
          <a:lstStyle/>
          <a:p>
            <a:r>
              <a:rPr lang="ru-RU" sz="1600" b="1" dirty="0"/>
              <a:t>Предмет лизинга*</a:t>
            </a:r>
          </a:p>
        </p:txBody>
      </p:sp>
    </p:spTree>
    <p:extLst>
      <p:ext uri="{BB962C8B-B14F-4D97-AF65-F5344CB8AC3E}">
        <p14:creationId xmlns:p14="http://schemas.microsoft.com/office/powerpoint/2010/main" val="119688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574678" y="1761015"/>
            <a:ext cx="6272691" cy="2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 name="Таблица 48"/>
          <p:cNvGraphicFramePr>
            <a:graphicFrameLocks noGrp="1"/>
          </p:cNvGraphicFramePr>
          <p:nvPr>
            <p:extLst>
              <p:ext uri="{D42A27DB-BD31-4B8C-83A1-F6EECF244321}">
                <p14:modId xmlns:p14="http://schemas.microsoft.com/office/powerpoint/2010/main" val="517156297"/>
              </p:ext>
            </p:extLst>
          </p:nvPr>
        </p:nvGraphicFramePr>
        <p:xfrm>
          <a:off x="459868" y="3527695"/>
          <a:ext cx="6387499" cy="5026519"/>
        </p:xfrm>
        <a:graphic>
          <a:graphicData uri="http://schemas.openxmlformats.org/drawingml/2006/table">
            <a:tbl>
              <a:tblPr>
                <a:tableStyleId>{5C22544A-7EE6-4342-B048-85BDC9FD1C3A}</a:tableStyleId>
              </a:tblPr>
              <a:tblGrid>
                <a:gridCol w="1832212">
                  <a:extLst>
                    <a:ext uri="{9D8B030D-6E8A-4147-A177-3AD203B41FA5}">
                      <a16:colId xmlns:a16="http://schemas.microsoft.com/office/drawing/2014/main" xmlns="" val="2985683231"/>
                    </a:ext>
                  </a:extLst>
                </a:gridCol>
                <a:gridCol w="4555287">
                  <a:extLst>
                    <a:ext uri="{9D8B030D-6E8A-4147-A177-3AD203B41FA5}">
                      <a16:colId xmlns:a16="http://schemas.microsoft.com/office/drawing/2014/main" xmlns="" val="1334048016"/>
                    </a:ext>
                  </a:extLst>
                </a:gridCol>
              </a:tblGrid>
              <a:tr h="802351">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Процентная ставка </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B w="28575" cap="flat" cmpd="sng" algn="ctr">
                      <a:solidFill>
                        <a:schemeClr val="bg1"/>
                      </a:solidFill>
                      <a:prstDash val="solid"/>
                      <a:round/>
                      <a:headEnd type="none" w="med" len="med"/>
                      <a:tailEnd type="none" w="med" len="med"/>
                    </a:lnB>
                    <a:solidFill>
                      <a:srgbClr val="CCECFF"/>
                    </a:solidFill>
                  </a:tcPr>
                </a:tc>
                <a:tc>
                  <a:txBody>
                    <a:bodyPr/>
                    <a:lstStyle/>
                    <a:p>
                      <a:pPr algn="l" fontAlgn="b"/>
                      <a:r>
                        <a:rPr lang="ru-RU" sz="1400" b="1" i="0" u="none" strike="noStrike" dirty="0" smtClean="0">
                          <a:solidFill>
                            <a:srgbClr val="000000"/>
                          </a:solidFill>
                          <a:effectLst/>
                          <a:latin typeface="+mj-lt"/>
                        </a:rPr>
                        <a:t>6 % </a:t>
                      </a:r>
                      <a:r>
                        <a:rPr lang="ru-RU" sz="1400" b="0" i="0" u="none" strike="noStrike" dirty="0" smtClean="0">
                          <a:solidFill>
                            <a:srgbClr val="000000"/>
                          </a:solidFill>
                          <a:effectLst/>
                          <a:latin typeface="+mj-lt"/>
                        </a:rPr>
                        <a:t>годовых - для российского оборудования</a:t>
                      </a:r>
                    </a:p>
                    <a:p>
                      <a:pPr algn="l" fontAlgn="b"/>
                      <a:r>
                        <a:rPr lang="ru-RU" sz="1400" b="1" i="0" u="none" strike="noStrike" dirty="0" smtClean="0">
                          <a:solidFill>
                            <a:srgbClr val="000000"/>
                          </a:solidFill>
                          <a:effectLst/>
                          <a:latin typeface="+mj-lt"/>
                        </a:rPr>
                        <a:t>8 % </a:t>
                      </a:r>
                      <a:r>
                        <a:rPr lang="ru-RU" sz="1400" b="0" i="0" u="none" strike="noStrike" dirty="0" smtClean="0">
                          <a:solidFill>
                            <a:srgbClr val="000000"/>
                          </a:solidFill>
                          <a:effectLst/>
                          <a:latin typeface="+mj-lt"/>
                        </a:rPr>
                        <a:t>годовых - для иностранного оборудования</a:t>
                      </a:r>
                    </a:p>
                  </a:txBody>
                  <a:tcPr marL="36000" marR="36000" marT="35999" marB="35999"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610129"/>
                  </a:ext>
                </a:extLst>
              </a:tr>
              <a:tr h="521301">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Сумма финансирования</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3 млн</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10 млн </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3520796"/>
                  </a:ext>
                </a:extLst>
              </a:tr>
              <a:tr h="304800">
                <a:tc>
                  <a:txBody>
                    <a:bodyPr/>
                    <a:lstStyle/>
                    <a:p>
                      <a:pPr>
                        <a:spcAft>
                          <a:spcPts val="0"/>
                        </a:spcAft>
                      </a:pPr>
                      <a:r>
                        <a:rPr lang="ru-RU" sz="14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10%</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54195246"/>
                  </a:ext>
                </a:extLst>
              </a:tr>
              <a:tr h="552389">
                <a:tc>
                  <a:txBody>
                    <a:bodyPr/>
                    <a:lstStyle/>
                    <a:p>
                      <a:pPr>
                        <a:spcAft>
                          <a:spcPts val="0"/>
                        </a:spcAft>
                      </a:pPr>
                      <a:r>
                        <a:rPr lang="ru-RU" sz="14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84</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месяцев </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94084773"/>
                  </a:ext>
                </a:extLst>
              </a:tr>
              <a:tr h="2845677">
                <a:tc>
                  <a:txBody>
                    <a:bodyPr/>
                    <a:lstStyle/>
                    <a:p>
                      <a:pPr>
                        <a:spcAft>
                          <a:spcPts val="0"/>
                        </a:spcAft>
                      </a:pPr>
                      <a:r>
                        <a:rPr lang="ru-RU" sz="1400" dirty="0" smtClean="0">
                          <a:effectLst/>
                          <a:latin typeface="+mn-lt"/>
                          <a:ea typeface="Times New Roman" panose="02020603050405020304" pitchFamily="18" charset="0"/>
                        </a:rPr>
                        <a:t>Обеспечение</a:t>
                      </a:r>
                      <a:endParaRPr lang="ru-RU" sz="1400" dirty="0">
                        <a:effectLst/>
                        <a:latin typeface="+mn-lt"/>
                        <a:ea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285750" marR="0" lvl="0" indent="-285750" algn="l" defTabSz="1093324"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smtClean="0">
                          <a:ln>
                            <a:noFill/>
                          </a:ln>
                          <a:solidFill>
                            <a:srgbClr val="000000"/>
                          </a:solidFill>
                          <a:effectLst/>
                          <a:uLnTx/>
                          <a:uFillTx/>
                          <a:latin typeface="+mn-lt"/>
                          <a:ea typeface="+mn-ea"/>
                          <a:cs typeface="+mn-cs"/>
                        </a:rPr>
                        <a:t>Для сельскохозяйственных производственных кооперативов – наличие одного или нескольких поручителей (юридических лиц или индивидуальных предпринимателей)</a:t>
                      </a:r>
                    </a:p>
                    <a:p>
                      <a:pPr marL="285750" marR="0" lvl="0" indent="-285750" algn="l" defTabSz="1093324"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smtClean="0">
                          <a:ln>
                            <a:noFill/>
                          </a:ln>
                          <a:solidFill>
                            <a:srgbClr val="000000"/>
                          </a:solidFill>
                          <a:effectLst/>
                          <a:uLnTx/>
                          <a:uFillTx/>
                          <a:latin typeface="+mn-lt"/>
                          <a:ea typeface="+mn-ea"/>
                          <a:cs typeface="+mn-cs"/>
                        </a:rPr>
                        <a:t>Для сельскохозяйственных потребительских кооперативов одновременно требуются поручительства следующих лиц:</a:t>
                      </a:r>
                    </a:p>
                    <a:p>
                      <a:pPr marL="832412" marR="0" lvl="1" indent="-285750" algn="l" defTabSz="1093324"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smtClean="0">
                          <a:ln>
                            <a:noFill/>
                          </a:ln>
                          <a:solidFill>
                            <a:srgbClr val="000000"/>
                          </a:solidFill>
                          <a:effectLst/>
                          <a:uLnTx/>
                          <a:uFillTx/>
                          <a:latin typeface="+mn-lt"/>
                          <a:ea typeface="+mn-ea"/>
                          <a:cs typeface="+mn-cs"/>
                        </a:rPr>
                        <a:t>наличие одного или нескольких поручителей (юридических лиц или индивидуальных предпринимателей)</a:t>
                      </a:r>
                    </a:p>
                    <a:p>
                      <a:pPr marL="832412" marR="0" lvl="1" indent="-285750" algn="l" defTabSz="1093324"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ru-RU" sz="1300" b="0" i="0" u="none" strike="noStrike" kern="1200" cap="none" spc="0" normalizeH="0" baseline="0" noProof="0" dirty="0" smtClean="0">
                          <a:ln>
                            <a:noFill/>
                          </a:ln>
                          <a:solidFill>
                            <a:srgbClr val="000000"/>
                          </a:solidFill>
                          <a:effectLst/>
                          <a:uLnTx/>
                          <a:uFillTx/>
                          <a:latin typeface="+mn-lt"/>
                          <a:ea typeface="+mn-ea"/>
                          <a:cs typeface="+mn-cs"/>
                        </a:rPr>
                        <a:t>наличие поручительств пайщиков, количество которых определяется Уполномоченным органом РЛК по итогам структурирования сделки</a:t>
                      </a:r>
                      <a:endParaRPr kumimoji="0" lang="ru-RU" sz="13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2" name="TextBox 51"/>
          <p:cNvSpPr txBox="1"/>
          <p:nvPr/>
        </p:nvSpPr>
        <p:spPr>
          <a:xfrm>
            <a:off x="574678" y="1420848"/>
            <a:ext cx="6272691" cy="343870"/>
          </a:xfrm>
          <a:prstGeom prst="rect">
            <a:avLst/>
          </a:prstGeom>
          <a:noFill/>
        </p:spPr>
        <p:txBody>
          <a:bodyPr wrap="square" lIns="91424" tIns="45712" rIns="91424" bIns="45712" rtlCol="0">
            <a:spAutoFit/>
          </a:bodyPr>
          <a:lstStyle/>
          <a:p>
            <a:r>
              <a:rPr lang="ru-RU" sz="1600" b="1" dirty="0"/>
              <a:t>Параметры продукта «Сельхозкооперация. Создание»</a:t>
            </a:r>
          </a:p>
        </p:txBody>
      </p:sp>
      <p:sp>
        <p:nvSpPr>
          <p:cNvPr id="57" name="Заголовок 1"/>
          <p:cNvSpPr>
            <a:spLocks noGrp="1"/>
          </p:cNvSpPr>
          <p:nvPr>
            <p:ph type="title"/>
          </p:nvPr>
        </p:nvSpPr>
        <p:spPr>
          <a:xfrm>
            <a:off x="2844800" y="228781"/>
            <a:ext cx="9652000" cy="698685"/>
          </a:xfrm>
        </p:spPr>
        <p:txBody>
          <a:bodyPr/>
          <a:lstStyle/>
          <a:p>
            <a:pPr algn="ctr"/>
            <a:r>
              <a:rPr lang="ru-RU" sz="2400" b="0" dirty="0"/>
              <a:t>Условия специального продукта </a:t>
            </a:r>
            <a:r>
              <a:rPr lang="ru-RU" sz="2400" dirty="0"/>
              <a:t>«Создание» </a:t>
            </a:r>
            <a:br>
              <a:rPr lang="ru-RU" sz="2400" dirty="0"/>
            </a:br>
            <a:r>
              <a:rPr lang="ru-RU" sz="2400" b="0" dirty="0"/>
              <a:t>для сельскохозяйственных кооперативов</a:t>
            </a:r>
          </a:p>
        </p:txBody>
      </p:sp>
      <p:cxnSp>
        <p:nvCxnSpPr>
          <p:cNvPr id="13" name="Прямая соединительная линия 12"/>
          <p:cNvCxnSpPr/>
          <p:nvPr/>
        </p:nvCxnSpPr>
        <p:spPr>
          <a:xfrm>
            <a:off x="7189036" y="1761015"/>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199313" y="1902972"/>
            <a:ext cx="4968875" cy="692497"/>
          </a:xfrm>
          <a:prstGeom prst="rect">
            <a:avLst/>
          </a:prstGeom>
          <a:noFill/>
        </p:spPr>
        <p:txBody>
          <a:bodyPr wrap="square" lIns="91424" tIns="45712" rIns="91424" bIns="45712" rtlCol="0">
            <a:spAutoFit/>
          </a:bodyPr>
          <a:lstStyle/>
          <a:p>
            <a:pPr marL="285702" indent="-285702">
              <a:spcAft>
                <a:spcPts val="1200"/>
              </a:spcAft>
              <a:buFont typeface="Arial" panose="020B0604020202020204" pitchFamily="34" charset="0"/>
              <a:buChar char="•"/>
            </a:pPr>
            <a:r>
              <a:rPr lang="ru-RU" sz="1300" dirty="0">
                <a:solidFill>
                  <a:srgbClr val="0070C0"/>
                </a:solidFill>
              </a:rPr>
              <a:t>Предназначен и приобретается для целей производства, первичной и (или) последующей (промышленной) переработки сельскохозяйственной продукции.</a:t>
            </a:r>
          </a:p>
        </p:txBody>
      </p:sp>
      <p:sp>
        <p:nvSpPr>
          <p:cNvPr id="63" name="Скругленный прямоугольник 62"/>
          <p:cNvSpPr/>
          <p:nvPr/>
        </p:nvSpPr>
        <p:spPr>
          <a:xfrm>
            <a:off x="7199313" y="4424295"/>
            <a:ext cx="4968875" cy="3676718"/>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dirty="0"/>
          </a:p>
        </p:txBody>
      </p:sp>
      <p:sp>
        <p:nvSpPr>
          <p:cNvPr id="64" name="Freeform 21"/>
          <p:cNvSpPr>
            <a:spLocks noChangeAspect="1"/>
          </p:cNvSpPr>
          <p:nvPr/>
        </p:nvSpPr>
        <p:spPr bwMode="auto">
          <a:xfrm>
            <a:off x="7420127" y="4713501"/>
            <a:ext cx="598068" cy="574279"/>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76" tIns="49338" rIns="98676" bIns="49338" numCol="1" anchor="t" anchorCtr="0" compatLnSpc="1">
            <a:prstTxWarp prst="textNoShape">
              <a:avLst/>
            </a:prstTxWarp>
          </a:bodyPr>
          <a:lstStyle/>
          <a:p>
            <a:pPr defTabSz="986747"/>
            <a:endParaRPr lang="en-GB" sz="2000" dirty="0">
              <a:solidFill>
                <a:srgbClr val="000000"/>
              </a:solidFill>
            </a:endParaRPr>
          </a:p>
        </p:txBody>
      </p:sp>
      <p:sp>
        <p:nvSpPr>
          <p:cNvPr id="65" name="Прямоугольник 64"/>
          <p:cNvSpPr/>
          <p:nvPr/>
        </p:nvSpPr>
        <p:spPr>
          <a:xfrm>
            <a:off x="8300406" y="4424298"/>
            <a:ext cx="3841110" cy="922202"/>
          </a:xfrm>
          <a:prstGeom prst="rect">
            <a:avLst/>
          </a:prstGeom>
        </p:spPr>
        <p:txBody>
          <a:bodyPr wrap="square" lIns="71987" tIns="107981" rIns="35994" bIns="0" anchor="t">
            <a:noAutofit/>
          </a:bodyPr>
          <a:lstStyle/>
          <a:p>
            <a:pPr marL="171421" indent="-171421" defTabSz="957103">
              <a:lnSpc>
                <a:spcPct val="106000"/>
              </a:lnSpc>
              <a:spcBef>
                <a:spcPts val="300"/>
              </a:spcBef>
              <a:buFont typeface="Arial" panose="020B0604020202020204" pitchFamily="34" charset="0"/>
              <a:buChar char="•"/>
            </a:pPr>
            <a:r>
              <a:rPr lang="ru-RU" sz="1100" dirty="0"/>
              <a:t>Субъект индивидуального и малого предпринимательства (ИМП)**</a:t>
            </a:r>
          </a:p>
          <a:p>
            <a:pPr marL="171421" indent="-171421" defTabSz="957103">
              <a:lnSpc>
                <a:spcPct val="106000"/>
              </a:lnSpc>
              <a:spcBef>
                <a:spcPts val="300"/>
              </a:spcBef>
              <a:buFont typeface="Arial" panose="020B0604020202020204" pitchFamily="34" charset="0"/>
              <a:buChar char="•"/>
            </a:pPr>
            <a:r>
              <a:rPr lang="ru-RU" sz="1100" dirty="0"/>
              <a:t>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или является юридическим лицом или индивидуальным предпринимателем – членом такого кооператива</a:t>
            </a:r>
          </a:p>
        </p:txBody>
      </p:sp>
      <p:sp>
        <p:nvSpPr>
          <p:cNvPr id="66" name="TextBox 65"/>
          <p:cNvSpPr txBox="1"/>
          <p:nvPr/>
        </p:nvSpPr>
        <p:spPr>
          <a:xfrm>
            <a:off x="7177536" y="5404878"/>
            <a:ext cx="1100959" cy="440818"/>
          </a:xfrm>
          <a:prstGeom prst="rect">
            <a:avLst/>
          </a:prstGeom>
          <a:noFill/>
        </p:spPr>
        <p:txBody>
          <a:bodyPr wrap="square" lIns="91424" tIns="45712" rIns="91424" bIns="45712" rtlCol="0">
            <a:spAutoFit/>
          </a:bodyPr>
          <a:lstStyle/>
          <a:p>
            <a:pPr algn="ctr"/>
            <a:r>
              <a:rPr lang="ru-RU" sz="1100" b="1" dirty="0">
                <a:solidFill>
                  <a:srgbClr val="1F4E79"/>
                </a:solidFill>
              </a:rPr>
              <a:t>Профиль клиента</a:t>
            </a:r>
          </a:p>
        </p:txBody>
      </p:sp>
      <p:cxnSp>
        <p:nvCxnSpPr>
          <p:cNvPr id="37" name="Прямая соединительная линия 36"/>
          <p:cNvCxnSpPr/>
          <p:nvPr/>
        </p:nvCxnSpPr>
        <p:spPr>
          <a:xfrm>
            <a:off x="7189036" y="4319893"/>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344601" y="8084489"/>
            <a:ext cx="11805920" cy="450273"/>
          </a:xfrm>
          <a:prstGeom prst="rect">
            <a:avLst/>
          </a:prstGeom>
        </p:spPr>
        <p:txBody>
          <a:bodyPr wrap="square" lIns="71987" tIns="107981" rIns="35994" bIns="0" anchor="t">
            <a:noAutofit/>
          </a:bodyPr>
          <a:lstStyle/>
          <a:p>
            <a:pPr lvl="0"/>
            <a:r>
              <a:rPr lang="ru-RU" sz="1000" dirty="0">
                <a:solidFill>
                  <a:schemeClr val="accent5"/>
                </a:solidFill>
              </a:rPr>
              <a:t>* Новое (не бывшее в употреблении) оборудование</a:t>
            </a:r>
          </a:p>
          <a:p>
            <a:pPr lvl="0"/>
            <a:r>
              <a:rPr lang="ru-RU" sz="1000" dirty="0">
                <a:solidFill>
                  <a:schemeClr val="accent5"/>
                </a:solidFill>
              </a:rPr>
              <a:t>** ЮЛ и ИП, отнесенные к категории субъекта «Микропредприятия» или «Малые предприятия» в соответствии с Федеральным законом от 24 июля 2007 г. № 209-ФЗ.</a:t>
            </a:r>
          </a:p>
        </p:txBody>
      </p:sp>
      <p:sp>
        <p:nvSpPr>
          <p:cNvPr id="53" name="L-Shape 10"/>
          <p:cNvSpPr/>
          <p:nvPr/>
        </p:nvSpPr>
        <p:spPr>
          <a:xfrm rot="13701821">
            <a:off x="9604583" y="6595516"/>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54" name="Прямоугольник 53"/>
          <p:cNvSpPr/>
          <p:nvPr/>
        </p:nvSpPr>
        <p:spPr>
          <a:xfrm>
            <a:off x="7753231" y="6570455"/>
            <a:ext cx="1800360"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55" name="Прямоугольник 54"/>
          <p:cNvSpPr/>
          <p:nvPr/>
        </p:nvSpPr>
        <p:spPr>
          <a:xfrm>
            <a:off x="10018771" y="6570455"/>
            <a:ext cx="128232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800 млн руб.</a:t>
            </a:r>
          </a:p>
        </p:txBody>
      </p:sp>
      <p:sp>
        <p:nvSpPr>
          <p:cNvPr id="58" name="L-Shape 10"/>
          <p:cNvSpPr/>
          <p:nvPr/>
        </p:nvSpPr>
        <p:spPr>
          <a:xfrm rot="13701821">
            <a:off x="9609252" y="7099488"/>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59" name="Прямоугольник 58"/>
          <p:cNvSpPr/>
          <p:nvPr/>
        </p:nvSpPr>
        <p:spPr>
          <a:xfrm>
            <a:off x="7420129" y="6986595"/>
            <a:ext cx="2199128" cy="440818"/>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60" name="Прямоугольник 59"/>
          <p:cNvSpPr/>
          <p:nvPr/>
        </p:nvSpPr>
        <p:spPr>
          <a:xfrm>
            <a:off x="10018769" y="7085770"/>
            <a:ext cx="124358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100 человек</a:t>
            </a:r>
          </a:p>
        </p:txBody>
      </p:sp>
      <p:sp>
        <p:nvSpPr>
          <p:cNvPr id="61" name="L-Shape 10"/>
          <p:cNvSpPr/>
          <p:nvPr/>
        </p:nvSpPr>
        <p:spPr>
          <a:xfrm rot="13701821">
            <a:off x="9609252" y="7629393"/>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75" name="Прямоугольник 74"/>
          <p:cNvSpPr/>
          <p:nvPr/>
        </p:nvSpPr>
        <p:spPr>
          <a:xfrm>
            <a:off x="7677383" y="7615560"/>
            <a:ext cx="1833947"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Срок регистрации</a:t>
            </a:r>
          </a:p>
        </p:txBody>
      </p:sp>
      <p:sp>
        <p:nvSpPr>
          <p:cNvPr id="77" name="Прямоугольник 76"/>
          <p:cNvSpPr/>
          <p:nvPr/>
        </p:nvSpPr>
        <p:spPr>
          <a:xfrm>
            <a:off x="9902898" y="7615675"/>
            <a:ext cx="1886332"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Не более 12 месяцев</a:t>
            </a:r>
          </a:p>
        </p:txBody>
      </p:sp>
      <p:grpSp>
        <p:nvGrpSpPr>
          <p:cNvPr id="102" name="Группа 101"/>
          <p:cNvGrpSpPr/>
          <p:nvPr/>
        </p:nvGrpSpPr>
        <p:grpSpPr>
          <a:xfrm>
            <a:off x="2835738" y="1974521"/>
            <a:ext cx="1294066" cy="1429040"/>
            <a:chOff x="8744843" y="2953459"/>
            <a:chExt cx="1613622" cy="2233881"/>
          </a:xfrm>
        </p:grpSpPr>
        <p:sp>
          <p:nvSpPr>
            <p:cNvPr id="103" name="Прямоугольник 102"/>
            <p:cNvSpPr/>
            <p:nvPr/>
          </p:nvSpPr>
          <p:spPr>
            <a:xfrm>
              <a:off x="8744843" y="2953459"/>
              <a:ext cx="1613622" cy="22338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4" name="Прямоугольник 103"/>
            <p:cNvSpPr/>
            <p:nvPr/>
          </p:nvSpPr>
          <p:spPr>
            <a:xfrm>
              <a:off x="8767708" y="2988234"/>
              <a:ext cx="1558989" cy="215415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56" name="Freeform 68"/>
          <p:cNvSpPr>
            <a:spLocks noChangeAspect="1"/>
          </p:cNvSpPr>
          <p:nvPr/>
        </p:nvSpPr>
        <p:spPr bwMode="auto">
          <a:xfrm>
            <a:off x="3189020" y="2251642"/>
            <a:ext cx="580358" cy="835175"/>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9050">
            <a:solidFill>
              <a:schemeClr val="bg1"/>
            </a:solidFill>
            <a:round/>
            <a:headEnd/>
            <a:tailEnd/>
          </a:ln>
        </p:spPr>
        <p:txBody>
          <a:bodyPr vert="horz" wrap="square" lIns="98676" tIns="49338" rIns="98676" bIns="4933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113" name="TextBox 112"/>
          <p:cNvSpPr txBox="1"/>
          <p:nvPr/>
        </p:nvSpPr>
        <p:spPr>
          <a:xfrm>
            <a:off x="7178149" y="1427581"/>
            <a:ext cx="3224671" cy="343870"/>
          </a:xfrm>
          <a:prstGeom prst="rect">
            <a:avLst/>
          </a:prstGeom>
          <a:noFill/>
        </p:spPr>
        <p:txBody>
          <a:bodyPr wrap="square" lIns="91424" tIns="45712" rIns="91424" bIns="45712" rtlCol="0">
            <a:spAutoFit/>
          </a:bodyPr>
          <a:lstStyle/>
          <a:p>
            <a:r>
              <a:rPr lang="ru-RU" sz="1600" b="1" dirty="0"/>
              <a:t>Предмет лизинга*</a:t>
            </a:r>
          </a:p>
        </p:txBody>
      </p:sp>
      <p:sp>
        <p:nvSpPr>
          <p:cNvPr id="114" name="TextBox 113"/>
          <p:cNvSpPr txBox="1"/>
          <p:nvPr/>
        </p:nvSpPr>
        <p:spPr>
          <a:xfrm>
            <a:off x="7189036" y="3981994"/>
            <a:ext cx="4681441" cy="343870"/>
          </a:xfrm>
          <a:prstGeom prst="rect">
            <a:avLst/>
          </a:prstGeom>
          <a:noFill/>
        </p:spPr>
        <p:txBody>
          <a:bodyPr wrap="square" lIns="91424" tIns="45712" rIns="91424" bIns="45712" rtlCol="0">
            <a:spAutoFit/>
          </a:bodyPr>
          <a:lstStyle/>
          <a:p>
            <a:r>
              <a:rPr lang="ru-RU" sz="1600" b="1" dirty="0"/>
              <a:t>Требования к лизингополучателю</a:t>
            </a:r>
          </a:p>
        </p:txBody>
      </p:sp>
    </p:spTree>
    <p:extLst>
      <p:ext uri="{BB962C8B-B14F-4D97-AF65-F5344CB8AC3E}">
        <p14:creationId xmlns:p14="http://schemas.microsoft.com/office/powerpoint/2010/main" val="300921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574678" y="1761015"/>
            <a:ext cx="6272691" cy="2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4678" y="1420848"/>
            <a:ext cx="6272691" cy="343870"/>
          </a:xfrm>
          <a:prstGeom prst="rect">
            <a:avLst/>
          </a:prstGeom>
          <a:noFill/>
        </p:spPr>
        <p:txBody>
          <a:bodyPr wrap="square" lIns="91424" tIns="45712" rIns="91424" bIns="45712" rtlCol="0">
            <a:spAutoFit/>
          </a:bodyPr>
          <a:lstStyle/>
          <a:p>
            <a:r>
              <a:rPr lang="ru-RU" sz="1600" b="1" dirty="0"/>
              <a:t>Параметры продукта «Сельхозкооперация. Развитие»</a:t>
            </a:r>
          </a:p>
        </p:txBody>
      </p:sp>
      <p:sp>
        <p:nvSpPr>
          <p:cNvPr id="57" name="Заголовок 1"/>
          <p:cNvSpPr>
            <a:spLocks noGrp="1"/>
          </p:cNvSpPr>
          <p:nvPr>
            <p:ph type="title"/>
          </p:nvPr>
        </p:nvSpPr>
        <p:spPr>
          <a:xfrm>
            <a:off x="2844800" y="228781"/>
            <a:ext cx="9652000" cy="698685"/>
          </a:xfrm>
        </p:spPr>
        <p:txBody>
          <a:bodyPr/>
          <a:lstStyle/>
          <a:p>
            <a:pPr algn="ctr"/>
            <a:r>
              <a:rPr lang="ru-RU" sz="2400" b="0" dirty="0"/>
              <a:t>Условия специального продукта </a:t>
            </a:r>
            <a:r>
              <a:rPr lang="ru-RU" sz="2400" dirty="0"/>
              <a:t>«Развитие» </a:t>
            </a:r>
            <a:br>
              <a:rPr lang="ru-RU" sz="2400" dirty="0"/>
            </a:br>
            <a:r>
              <a:rPr lang="ru-RU" sz="2400" b="0" dirty="0"/>
              <a:t>для сельскохозяйственных кооперативов</a:t>
            </a:r>
          </a:p>
        </p:txBody>
      </p:sp>
      <p:cxnSp>
        <p:nvCxnSpPr>
          <p:cNvPr id="13" name="Прямая соединительная линия 12"/>
          <p:cNvCxnSpPr/>
          <p:nvPr/>
        </p:nvCxnSpPr>
        <p:spPr>
          <a:xfrm>
            <a:off x="7189036" y="1761015"/>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7189036" y="4319893"/>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44601" y="8084489"/>
            <a:ext cx="11805920" cy="450273"/>
          </a:xfrm>
          <a:prstGeom prst="rect">
            <a:avLst/>
          </a:prstGeom>
        </p:spPr>
        <p:txBody>
          <a:bodyPr wrap="square" lIns="71987" tIns="107981" rIns="35994" bIns="0" anchor="t">
            <a:noAutofit/>
          </a:bodyPr>
          <a:lstStyle/>
          <a:p>
            <a:pPr lvl="0"/>
            <a:r>
              <a:rPr lang="ru-RU" sz="1000" dirty="0">
                <a:solidFill>
                  <a:schemeClr val="accent5"/>
                </a:solidFill>
              </a:rPr>
              <a:t>* Новое (не бывшее в употреблении) оборудование</a:t>
            </a:r>
          </a:p>
          <a:p>
            <a:pPr lvl="0"/>
            <a:r>
              <a:rPr lang="ru-RU" sz="1000" dirty="0">
                <a:solidFill>
                  <a:schemeClr val="accent5"/>
                </a:solidFill>
              </a:rPr>
              <a:t>** ЮЛ и ИП, отнесенные к категории субъекта «Микропредприятия» или «Малые предприятия» в соответствии с Федеральным законом от 24 июля 2007 г. № 209-ФЗ.</a:t>
            </a:r>
          </a:p>
        </p:txBody>
      </p:sp>
      <p:sp>
        <p:nvSpPr>
          <p:cNvPr id="46" name="TextBox 45"/>
          <p:cNvSpPr txBox="1"/>
          <p:nvPr/>
        </p:nvSpPr>
        <p:spPr>
          <a:xfrm>
            <a:off x="7199313" y="1902972"/>
            <a:ext cx="4968875" cy="692497"/>
          </a:xfrm>
          <a:prstGeom prst="rect">
            <a:avLst/>
          </a:prstGeom>
          <a:noFill/>
        </p:spPr>
        <p:txBody>
          <a:bodyPr wrap="square" lIns="91424" tIns="45712" rIns="91424" bIns="45712" rtlCol="0">
            <a:spAutoFit/>
          </a:bodyPr>
          <a:lstStyle/>
          <a:p>
            <a:pPr marL="285702" indent="-285702">
              <a:spcAft>
                <a:spcPts val="1200"/>
              </a:spcAft>
              <a:buFont typeface="Arial" panose="020B0604020202020204" pitchFamily="34" charset="0"/>
              <a:buChar char="•"/>
            </a:pPr>
            <a:r>
              <a:rPr lang="ru-RU" sz="1300" dirty="0">
                <a:solidFill>
                  <a:srgbClr val="0070C0"/>
                </a:solidFill>
              </a:rPr>
              <a:t>Предназначен и приобретается для целей производства, первичной и (или) последующей (промышленной) переработки сельскохозяйственной продукции</a:t>
            </a:r>
          </a:p>
        </p:txBody>
      </p:sp>
      <p:graphicFrame>
        <p:nvGraphicFramePr>
          <p:cNvPr id="47" name="Таблица 46"/>
          <p:cNvGraphicFramePr>
            <a:graphicFrameLocks noGrp="1"/>
          </p:cNvGraphicFramePr>
          <p:nvPr>
            <p:extLst>
              <p:ext uri="{D42A27DB-BD31-4B8C-83A1-F6EECF244321}">
                <p14:modId xmlns:p14="http://schemas.microsoft.com/office/powerpoint/2010/main" val="3081647321"/>
              </p:ext>
            </p:extLst>
          </p:nvPr>
        </p:nvGraphicFramePr>
        <p:xfrm>
          <a:off x="459868" y="3510072"/>
          <a:ext cx="6387499" cy="4563085"/>
        </p:xfrm>
        <a:graphic>
          <a:graphicData uri="http://schemas.openxmlformats.org/drawingml/2006/table">
            <a:tbl>
              <a:tblPr>
                <a:tableStyleId>{5C22544A-7EE6-4342-B048-85BDC9FD1C3A}</a:tableStyleId>
              </a:tblPr>
              <a:tblGrid>
                <a:gridCol w="1832212">
                  <a:extLst>
                    <a:ext uri="{9D8B030D-6E8A-4147-A177-3AD203B41FA5}">
                      <a16:colId xmlns:a16="http://schemas.microsoft.com/office/drawing/2014/main" xmlns="" val="2985683231"/>
                    </a:ext>
                  </a:extLst>
                </a:gridCol>
                <a:gridCol w="4555287">
                  <a:extLst>
                    <a:ext uri="{9D8B030D-6E8A-4147-A177-3AD203B41FA5}">
                      <a16:colId xmlns:a16="http://schemas.microsoft.com/office/drawing/2014/main" xmlns="" val="1334048016"/>
                    </a:ext>
                  </a:extLst>
                </a:gridCol>
              </a:tblGrid>
              <a:tr h="805685">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Процентная ставка </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B w="28575" cap="flat" cmpd="sng" algn="ctr">
                      <a:solidFill>
                        <a:schemeClr val="bg1"/>
                      </a:solidFill>
                      <a:prstDash val="solid"/>
                      <a:round/>
                      <a:headEnd type="none" w="med" len="med"/>
                      <a:tailEnd type="none" w="med" len="med"/>
                    </a:lnB>
                    <a:solidFill>
                      <a:srgbClr val="CCECFF"/>
                    </a:solidFill>
                  </a:tcPr>
                </a:tc>
                <a:tc>
                  <a:txBody>
                    <a:bodyPr/>
                    <a:lstStyle/>
                    <a:p>
                      <a:pPr algn="l" fontAlgn="b"/>
                      <a:r>
                        <a:rPr lang="ru-RU" sz="1400" b="1" i="0" u="none" strike="noStrike" dirty="0" smtClean="0">
                          <a:solidFill>
                            <a:srgbClr val="000000"/>
                          </a:solidFill>
                          <a:effectLst/>
                          <a:latin typeface="+mj-lt"/>
                        </a:rPr>
                        <a:t>6 % </a:t>
                      </a:r>
                      <a:r>
                        <a:rPr lang="ru-RU" sz="1400" b="0" i="0" u="none" strike="noStrike" dirty="0" smtClean="0">
                          <a:solidFill>
                            <a:srgbClr val="000000"/>
                          </a:solidFill>
                          <a:effectLst/>
                          <a:latin typeface="+mj-lt"/>
                        </a:rPr>
                        <a:t>годовых - для российского оборудования</a:t>
                      </a:r>
                    </a:p>
                    <a:p>
                      <a:pPr algn="l" fontAlgn="b"/>
                      <a:r>
                        <a:rPr lang="ru-RU" sz="1400" b="1" i="0" u="none" strike="noStrike" dirty="0" smtClean="0">
                          <a:solidFill>
                            <a:srgbClr val="000000"/>
                          </a:solidFill>
                          <a:effectLst/>
                          <a:latin typeface="+mj-lt"/>
                        </a:rPr>
                        <a:t>8 % </a:t>
                      </a:r>
                      <a:r>
                        <a:rPr lang="ru-RU" sz="1400" b="0" i="0" u="none" strike="noStrike" dirty="0" smtClean="0">
                          <a:solidFill>
                            <a:srgbClr val="000000"/>
                          </a:solidFill>
                          <a:effectLst/>
                          <a:latin typeface="+mj-lt"/>
                        </a:rPr>
                        <a:t>годовых - для иностранного оборудования</a:t>
                      </a:r>
                    </a:p>
                  </a:txBody>
                  <a:tcPr marL="36000" marR="36000" marT="35999" marB="35999"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610129"/>
                  </a:ext>
                </a:extLst>
              </a:tr>
              <a:tr h="523467">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Сумма финансирования</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5 млн</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200 млн </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3520796"/>
                  </a:ext>
                </a:extLst>
              </a:tr>
              <a:tr h="304800">
                <a:tc>
                  <a:txBody>
                    <a:bodyPr/>
                    <a:lstStyle/>
                    <a:p>
                      <a:pPr>
                        <a:spcAft>
                          <a:spcPts val="0"/>
                        </a:spcAft>
                      </a:pPr>
                      <a:r>
                        <a:rPr lang="ru-RU" sz="14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15%</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54195246"/>
                  </a:ext>
                </a:extLst>
              </a:tr>
              <a:tr h="554685">
                <a:tc>
                  <a:txBody>
                    <a:bodyPr/>
                    <a:lstStyle/>
                    <a:p>
                      <a:pPr>
                        <a:spcAft>
                          <a:spcPts val="0"/>
                        </a:spcAft>
                      </a:pPr>
                      <a:r>
                        <a:rPr lang="ru-RU" sz="14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84</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месяцев </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94084773"/>
                  </a:ext>
                </a:extLst>
              </a:tr>
              <a:tr h="2374448">
                <a:tc>
                  <a:txBody>
                    <a:bodyPr/>
                    <a:lstStyle/>
                    <a:p>
                      <a:pPr>
                        <a:spcAft>
                          <a:spcPts val="0"/>
                        </a:spcAft>
                      </a:pPr>
                      <a:r>
                        <a:rPr lang="ru-RU" sz="1400" dirty="0" smtClean="0">
                          <a:effectLst/>
                          <a:latin typeface="+mn-lt"/>
                          <a:ea typeface="Times New Roman" panose="02020603050405020304" pitchFamily="18" charset="0"/>
                        </a:rPr>
                        <a:t>Обеспечение</a:t>
                      </a:r>
                      <a:endParaRPr lang="ru-RU" sz="1400" dirty="0">
                        <a:effectLst/>
                        <a:latin typeface="+mn-lt"/>
                        <a:ea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285750" marR="0" lvl="0" indent="-285750" algn="l" defTabSz="1093324"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Для сельскохозяйственных производственных кооперативов - наличие поручительств пайщиков, в совокупности или по отдельности владеющих более 50% паевого фонда</a:t>
                      </a:r>
                    </a:p>
                    <a:p>
                      <a:pPr marL="285750" marR="0" lvl="0" indent="-285750" algn="l" defTabSz="1093324"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Для сельскохозяйственных потребительских кооперативов – наличие поручительств пайщиков, количество которых определяется Уполномоченным органом РЛК по итогам структурирования сделки</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48" name="Скругленный прямоугольник 47"/>
          <p:cNvSpPr/>
          <p:nvPr/>
        </p:nvSpPr>
        <p:spPr>
          <a:xfrm>
            <a:off x="7199313" y="4424295"/>
            <a:ext cx="4968875" cy="3676718"/>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dirty="0"/>
          </a:p>
        </p:txBody>
      </p:sp>
      <p:sp>
        <p:nvSpPr>
          <p:cNvPr id="50" name="Freeform 21"/>
          <p:cNvSpPr>
            <a:spLocks noChangeAspect="1"/>
          </p:cNvSpPr>
          <p:nvPr/>
        </p:nvSpPr>
        <p:spPr bwMode="auto">
          <a:xfrm>
            <a:off x="7420127" y="4713501"/>
            <a:ext cx="598068" cy="574279"/>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76" tIns="49338" rIns="98676" bIns="49338" numCol="1" anchor="t" anchorCtr="0" compatLnSpc="1">
            <a:prstTxWarp prst="textNoShape">
              <a:avLst/>
            </a:prstTxWarp>
          </a:bodyPr>
          <a:lstStyle/>
          <a:p>
            <a:pPr defTabSz="986747"/>
            <a:endParaRPr lang="en-GB" sz="2000" dirty="0">
              <a:solidFill>
                <a:srgbClr val="000000"/>
              </a:solidFill>
            </a:endParaRPr>
          </a:p>
        </p:txBody>
      </p:sp>
      <p:sp>
        <p:nvSpPr>
          <p:cNvPr id="51" name="Прямоугольник 50"/>
          <p:cNvSpPr/>
          <p:nvPr/>
        </p:nvSpPr>
        <p:spPr>
          <a:xfrm>
            <a:off x="8300406" y="4424298"/>
            <a:ext cx="3841110" cy="922202"/>
          </a:xfrm>
          <a:prstGeom prst="rect">
            <a:avLst/>
          </a:prstGeom>
        </p:spPr>
        <p:txBody>
          <a:bodyPr wrap="square" lIns="71987" tIns="107981" rIns="35994" bIns="0" anchor="t">
            <a:noAutofit/>
          </a:bodyPr>
          <a:lstStyle/>
          <a:p>
            <a:pPr marL="171421" indent="-171421" defTabSz="957103">
              <a:lnSpc>
                <a:spcPct val="106000"/>
              </a:lnSpc>
              <a:spcBef>
                <a:spcPts val="300"/>
              </a:spcBef>
              <a:buFont typeface="Arial" panose="020B0604020202020204" pitchFamily="34" charset="0"/>
              <a:buChar char="•"/>
            </a:pPr>
            <a:r>
              <a:rPr lang="ru-RU" sz="1100" dirty="0"/>
              <a:t>Субъект индивидуального и малого предпринимательства (ИМП)**</a:t>
            </a:r>
          </a:p>
          <a:p>
            <a:pPr marL="171421" indent="-171421" defTabSz="957103">
              <a:lnSpc>
                <a:spcPct val="106000"/>
              </a:lnSpc>
              <a:spcBef>
                <a:spcPts val="300"/>
              </a:spcBef>
              <a:buFont typeface="Arial" panose="020B0604020202020204" pitchFamily="34" charset="0"/>
              <a:buChar char="•"/>
            </a:pPr>
            <a:r>
              <a:rPr lang="ru-RU" sz="1100" dirty="0"/>
              <a:t>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или является юридическим лицом или индивидуальным предпринимателем – членом такого кооператива</a:t>
            </a:r>
          </a:p>
        </p:txBody>
      </p:sp>
      <p:sp>
        <p:nvSpPr>
          <p:cNvPr id="53" name="TextBox 52"/>
          <p:cNvSpPr txBox="1"/>
          <p:nvPr/>
        </p:nvSpPr>
        <p:spPr>
          <a:xfrm>
            <a:off x="7177536" y="5404878"/>
            <a:ext cx="1100959" cy="440818"/>
          </a:xfrm>
          <a:prstGeom prst="rect">
            <a:avLst/>
          </a:prstGeom>
          <a:noFill/>
        </p:spPr>
        <p:txBody>
          <a:bodyPr wrap="square" lIns="91424" tIns="45712" rIns="91424" bIns="45712" rtlCol="0">
            <a:spAutoFit/>
          </a:bodyPr>
          <a:lstStyle/>
          <a:p>
            <a:pPr algn="ctr"/>
            <a:r>
              <a:rPr lang="ru-RU" sz="1100" b="1" dirty="0">
                <a:solidFill>
                  <a:srgbClr val="1F4E79"/>
                </a:solidFill>
              </a:rPr>
              <a:t>Профиль клиента</a:t>
            </a:r>
          </a:p>
        </p:txBody>
      </p:sp>
      <p:sp>
        <p:nvSpPr>
          <p:cNvPr id="54" name="L-Shape 10"/>
          <p:cNvSpPr/>
          <p:nvPr/>
        </p:nvSpPr>
        <p:spPr>
          <a:xfrm rot="13701821">
            <a:off x="9604583" y="6595516"/>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55" name="Прямоугольник 54"/>
          <p:cNvSpPr/>
          <p:nvPr/>
        </p:nvSpPr>
        <p:spPr>
          <a:xfrm>
            <a:off x="7753231" y="6570455"/>
            <a:ext cx="1800360"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58" name="Прямоугольник 57"/>
          <p:cNvSpPr/>
          <p:nvPr/>
        </p:nvSpPr>
        <p:spPr>
          <a:xfrm>
            <a:off x="10018771" y="6570455"/>
            <a:ext cx="128232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800 млн руб.</a:t>
            </a:r>
          </a:p>
        </p:txBody>
      </p:sp>
      <p:sp>
        <p:nvSpPr>
          <p:cNvPr id="59" name="L-Shape 10"/>
          <p:cNvSpPr/>
          <p:nvPr/>
        </p:nvSpPr>
        <p:spPr>
          <a:xfrm rot="13701821">
            <a:off x="9609252" y="7099488"/>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60" name="Прямоугольник 59"/>
          <p:cNvSpPr/>
          <p:nvPr/>
        </p:nvSpPr>
        <p:spPr>
          <a:xfrm>
            <a:off x="7420129" y="6986595"/>
            <a:ext cx="2199128" cy="440818"/>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61" name="Прямоугольник 60"/>
          <p:cNvSpPr/>
          <p:nvPr/>
        </p:nvSpPr>
        <p:spPr>
          <a:xfrm>
            <a:off x="10018769" y="7085770"/>
            <a:ext cx="124358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100 человек</a:t>
            </a:r>
          </a:p>
        </p:txBody>
      </p:sp>
      <p:sp>
        <p:nvSpPr>
          <p:cNvPr id="67" name="L-Shape 10"/>
          <p:cNvSpPr/>
          <p:nvPr/>
        </p:nvSpPr>
        <p:spPr>
          <a:xfrm rot="13701821">
            <a:off x="9609252" y="7629393"/>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71" name="Прямоугольник 70"/>
          <p:cNvSpPr/>
          <p:nvPr/>
        </p:nvSpPr>
        <p:spPr>
          <a:xfrm>
            <a:off x="7677383" y="7615560"/>
            <a:ext cx="1833947"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Срок регистрации</a:t>
            </a:r>
          </a:p>
        </p:txBody>
      </p:sp>
      <p:sp>
        <p:nvSpPr>
          <p:cNvPr id="75" name="Прямоугольник 74"/>
          <p:cNvSpPr/>
          <p:nvPr/>
        </p:nvSpPr>
        <p:spPr>
          <a:xfrm>
            <a:off x="10018769" y="7615675"/>
            <a:ext cx="1661603" cy="266314"/>
          </a:xfrm>
          <a:prstGeom prst="rect">
            <a:avLst/>
          </a:prstGeom>
        </p:spPr>
        <p:txBody>
          <a:bodyPr wrap="square" lIns="91424" tIns="45712" rIns="91424" bIns="45712">
            <a:spAutoFit/>
          </a:bodyPr>
          <a:lstStyle/>
          <a:p>
            <a:pPr defTabSz="859392" fontAlgn="t">
              <a:spcBef>
                <a:spcPts val="200"/>
              </a:spcBef>
              <a:spcAft>
                <a:spcPts val="0"/>
              </a:spcAft>
              <a:defRPr/>
            </a:pPr>
            <a:r>
              <a:rPr lang="ru-RU" sz="1100" b="1" dirty="0">
                <a:solidFill>
                  <a:srgbClr val="1F4E79"/>
                </a:solidFill>
              </a:rPr>
              <a:t>Более 12 месяцев</a:t>
            </a:r>
          </a:p>
        </p:txBody>
      </p:sp>
      <p:grpSp>
        <p:nvGrpSpPr>
          <p:cNvPr id="77" name="Группа 76"/>
          <p:cNvGrpSpPr/>
          <p:nvPr/>
        </p:nvGrpSpPr>
        <p:grpSpPr>
          <a:xfrm>
            <a:off x="2835738" y="1974521"/>
            <a:ext cx="1294066" cy="1429040"/>
            <a:chOff x="8744843" y="2953459"/>
            <a:chExt cx="1613622" cy="2233881"/>
          </a:xfrm>
        </p:grpSpPr>
        <p:sp>
          <p:nvSpPr>
            <p:cNvPr id="78" name="Прямоугольник 77"/>
            <p:cNvSpPr/>
            <p:nvPr/>
          </p:nvSpPr>
          <p:spPr>
            <a:xfrm>
              <a:off x="8744843" y="2953459"/>
              <a:ext cx="1613622" cy="22338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9" name="Прямоугольник 78"/>
            <p:cNvSpPr/>
            <p:nvPr/>
          </p:nvSpPr>
          <p:spPr>
            <a:xfrm>
              <a:off x="8767708" y="2988234"/>
              <a:ext cx="1558989" cy="215415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9" name="Группа 28"/>
          <p:cNvGrpSpPr/>
          <p:nvPr/>
        </p:nvGrpSpPr>
        <p:grpSpPr>
          <a:xfrm>
            <a:off x="3069347" y="2128556"/>
            <a:ext cx="819704" cy="1090537"/>
            <a:chOff x="633917" y="2056967"/>
            <a:chExt cx="1101279" cy="1465145"/>
          </a:xfrm>
        </p:grpSpPr>
        <p:grpSp>
          <p:nvGrpSpPr>
            <p:cNvPr id="30" name="Group 1064"/>
            <p:cNvGrpSpPr/>
            <p:nvPr/>
          </p:nvGrpSpPr>
          <p:grpSpPr>
            <a:xfrm>
              <a:off x="934926" y="2552649"/>
              <a:ext cx="500574" cy="969463"/>
              <a:chOff x="10013950" y="3609488"/>
              <a:chExt cx="234950" cy="695812"/>
            </a:xfrm>
            <a:solidFill>
              <a:srgbClr val="0070C0"/>
            </a:solidFill>
          </p:grpSpPr>
          <p:sp>
            <p:nvSpPr>
              <p:cNvPr id="40"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solidFill>
                <a:srgbClr val="0070C0"/>
              </a:solid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p>
                <a:pPr defTabSz="1020662"/>
                <a:endParaRPr lang="en-US" sz="2000" dirty="0">
                  <a:solidFill>
                    <a:prstClr val="black"/>
                  </a:solidFill>
                </a:endParaRPr>
              </a:p>
            </p:txBody>
          </p:sp>
          <p:sp>
            <p:nvSpPr>
              <p:cNvPr id="41" name="Freeform 1251"/>
              <p:cNvSpPr>
                <a:spLocks/>
              </p:cNvSpPr>
              <p:nvPr/>
            </p:nvSpPr>
            <p:spPr bwMode="auto">
              <a:xfrm>
                <a:off x="10117138" y="3609488"/>
                <a:ext cx="31750" cy="660887"/>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solidFill>
                <a:srgbClr val="0070C0"/>
              </a:solidFill>
              <a:ln w="9525">
                <a:solidFill>
                  <a:schemeClr val="bg1"/>
                </a:solidFill>
                <a:round/>
                <a:headEnd/>
                <a:tailEnd/>
              </a:ln>
              <a:extLst/>
            </p:spPr>
            <p:txBody>
              <a:bodyPr vert="horz" wrap="square" lIns="89533" tIns="44766" rIns="89533" bIns="44766" numCol="1" anchor="t" anchorCtr="0" compatLnSpc="1">
                <a:prstTxWarp prst="textNoShape">
                  <a:avLst/>
                </a:prstTxWarp>
              </a:bodyPr>
              <a:lstStyle/>
              <a:p>
                <a:pPr defTabSz="1020662"/>
                <a:endParaRPr lang="en-US" sz="2000" dirty="0">
                  <a:solidFill>
                    <a:prstClr val="black"/>
                  </a:solidFill>
                </a:endParaRPr>
              </a:p>
            </p:txBody>
          </p:sp>
        </p:grpSp>
        <p:sp>
          <p:nvSpPr>
            <p:cNvPr id="31" name="Freeform 68"/>
            <p:cNvSpPr>
              <a:spLocks noChangeAspect="1"/>
            </p:cNvSpPr>
            <p:nvPr/>
          </p:nvSpPr>
          <p:spPr bwMode="auto">
            <a:xfrm>
              <a:off x="1008784" y="2056967"/>
              <a:ext cx="332529" cy="478533"/>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2" name="Freeform 68"/>
            <p:cNvSpPr>
              <a:spLocks noChangeAspect="1"/>
            </p:cNvSpPr>
            <p:nvPr/>
          </p:nvSpPr>
          <p:spPr bwMode="auto">
            <a:xfrm rot="3398305">
              <a:off x="1292702" y="2291484"/>
              <a:ext cx="259496" cy="478533"/>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3" name="Freeform 68"/>
            <p:cNvSpPr>
              <a:spLocks noChangeAspect="1"/>
            </p:cNvSpPr>
            <p:nvPr/>
          </p:nvSpPr>
          <p:spPr bwMode="auto">
            <a:xfrm rot="3780405">
              <a:off x="1348029" y="2525531"/>
              <a:ext cx="231758" cy="531586"/>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4" name="Freeform 68"/>
            <p:cNvSpPr>
              <a:spLocks noChangeAspect="1"/>
            </p:cNvSpPr>
            <p:nvPr/>
          </p:nvSpPr>
          <p:spPr bwMode="auto">
            <a:xfrm rot="4100333">
              <a:off x="1351304" y="2780678"/>
              <a:ext cx="231758" cy="536027"/>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5" name="Freeform 68"/>
            <p:cNvSpPr>
              <a:spLocks noChangeAspect="1"/>
            </p:cNvSpPr>
            <p:nvPr/>
          </p:nvSpPr>
          <p:spPr bwMode="auto">
            <a:xfrm rot="3398305">
              <a:off x="815042" y="2308631"/>
              <a:ext cx="259496" cy="478533"/>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a:scene3d>
              <a:camera prst="orthographicFront">
                <a:rot lat="0" lon="0" rev="6600000"/>
              </a:camera>
              <a:lightRig rig="threePt" dir="t"/>
            </a:scene3d>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6" name="Freeform 68"/>
            <p:cNvSpPr>
              <a:spLocks noChangeAspect="1"/>
            </p:cNvSpPr>
            <p:nvPr/>
          </p:nvSpPr>
          <p:spPr bwMode="auto">
            <a:xfrm rot="3780405">
              <a:off x="792085" y="2551362"/>
              <a:ext cx="231758" cy="531586"/>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a:scene3d>
              <a:camera prst="orthographicFront">
                <a:rot lat="0" lon="0" rev="7800000"/>
              </a:camera>
              <a:lightRig rig="threePt" dir="t"/>
            </a:scene3d>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9" name="Freeform 68"/>
            <p:cNvSpPr>
              <a:spLocks noChangeAspect="1"/>
            </p:cNvSpPr>
            <p:nvPr/>
          </p:nvSpPr>
          <p:spPr bwMode="auto">
            <a:xfrm rot="4100333">
              <a:off x="786052" y="2804582"/>
              <a:ext cx="231758" cy="536027"/>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noFill/>
            <a:ln w="12700">
              <a:solidFill>
                <a:schemeClr val="bg1"/>
              </a:solidFill>
              <a:round/>
              <a:headEnd/>
              <a:tailEnd/>
            </a:ln>
            <a:scene3d>
              <a:camera prst="orthographicFront">
                <a:rot lat="0" lon="0" rev="8400000"/>
              </a:camera>
              <a:lightRig rig="threePt" dir="t"/>
            </a:scene3d>
          </p:spPr>
          <p:txBody>
            <a:bodyPr vert="horz" wrap="square" lIns="98694" tIns="49347" rIns="98694" bIns="49347"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grpSp>
      <p:sp>
        <p:nvSpPr>
          <p:cNvPr id="80" name="TextBox 79"/>
          <p:cNvSpPr txBox="1"/>
          <p:nvPr/>
        </p:nvSpPr>
        <p:spPr>
          <a:xfrm>
            <a:off x="7178149" y="1427581"/>
            <a:ext cx="3224671" cy="343870"/>
          </a:xfrm>
          <a:prstGeom prst="rect">
            <a:avLst/>
          </a:prstGeom>
          <a:noFill/>
        </p:spPr>
        <p:txBody>
          <a:bodyPr wrap="square" lIns="91424" tIns="45712" rIns="91424" bIns="45712" rtlCol="0">
            <a:spAutoFit/>
          </a:bodyPr>
          <a:lstStyle/>
          <a:p>
            <a:r>
              <a:rPr lang="ru-RU" sz="1600" b="1" dirty="0"/>
              <a:t>Предмет лизинга*</a:t>
            </a:r>
          </a:p>
        </p:txBody>
      </p:sp>
      <p:sp>
        <p:nvSpPr>
          <p:cNvPr id="84" name="TextBox 83"/>
          <p:cNvSpPr txBox="1"/>
          <p:nvPr/>
        </p:nvSpPr>
        <p:spPr>
          <a:xfrm>
            <a:off x="7189036" y="3981994"/>
            <a:ext cx="4681441" cy="343870"/>
          </a:xfrm>
          <a:prstGeom prst="rect">
            <a:avLst/>
          </a:prstGeom>
          <a:noFill/>
        </p:spPr>
        <p:txBody>
          <a:bodyPr wrap="square" lIns="91424" tIns="45712" rIns="91424" bIns="45712" rtlCol="0">
            <a:spAutoFit/>
          </a:bodyPr>
          <a:lstStyle/>
          <a:p>
            <a:r>
              <a:rPr lang="ru-RU" sz="1600" b="1" dirty="0"/>
              <a:t>Требования к лизингополучателю</a:t>
            </a:r>
          </a:p>
        </p:txBody>
      </p:sp>
    </p:spTree>
    <p:extLst>
      <p:ext uri="{BB962C8B-B14F-4D97-AF65-F5344CB8AC3E}">
        <p14:creationId xmlns:p14="http://schemas.microsoft.com/office/powerpoint/2010/main" val="2615449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Скругленный прямоугольник 63"/>
          <p:cNvSpPr/>
          <p:nvPr/>
        </p:nvSpPr>
        <p:spPr>
          <a:xfrm>
            <a:off x="7199313" y="4424295"/>
            <a:ext cx="4968875" cy="3676718"/>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dirty="0"/>
          </a:p>
        </p:txBody>
      </p:sp>
      <p:cxnSp>
        <p:nvCxnSpPr>
          <p:cNvPr id="14" name="Прямая соединительная линия 13"/>
          <p:cNvCxnSpPr/>
          <p:nvPr/>
        </p:nvCxnSpPr>
        <p:spPr>
          <a:xfrm>
            <a:off x="574678" y="1761015"/>
            <a:ext cx="6272691" cy="2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4678" y="1178642"/>
            <a:ext cx="6272691" cy="584759"/>
          </a:xfrm>
          <a:prstGeom prst="rect">
            <a:avLst/>
          </a:prstGeom>
          <a:noFill/>
        </p:spPr>
        <p:txBody>
          <a:bodyPr wrap="square" lIns="91424" tIns="45712" rIns="91424" bIns="45712" rtlCol="0">
            <a:spAutoFit/>
          </a:bodyPr>
          <a:lstStyle/>
          <a:p>
            <a:r>
              <a:rPr lang="ru-RU" sz="1600" b="1" dirty="0"/>
              <a:t>Параметры продукта «Поставщики высокотехнологичной и инновационной продукции для крупнейших заказчиков»</a:t>
            </a:r>
          </a:p>
        </p:txBody>
      </p:sp>
      <p:sp>
        <p:nvSpPr>
          <p:cNvPr id="57" name="Заголовок 1"/>
          <p:cNvSpPr>
            <a:spLocks noGrp="1"/>
          </p:cNvSpPr>
          <p:nvPr>
            <p:ph type="title"/>
          </p:nvPr>
        </p:nvSpPr>
        <p:spPr>
          <a:xfrm>
            <a:off x="2844799" y="228781"/>
            <a:ext cx="9025677" cy="698685"/>
          </a:xfrm>
        </p:spPr>
        <p:txBody>
          <a:bodyPr/>
          <a:lstStyle/>
          <a:p>
            <a:pPr algn="ctr"/>
            <a:r>
              <a:rPr lang="ru-RU" sz="2400" b="0" dirty="0"/>
              <a:t>Условия специального продукта </a:t>
            </a:r>
            <a:r>
              <a:rPr lang="ru-RU" sz="2400" dirty="0"/>
              <a:t>«Поставщики высокотехнологичной и инновационной продукции для крупнейших заказчиков»</a:t>
            </a:r>
            <a:endParaRPr lang="ru-RU" sz="2400" b="0" dirty="0"/>
          </a:p>
        </p:txBody>
      </p:sp>
      <p:cxnSp>
        <p:nvCxnSpPr>
          <p:cNvPr id="13" name="Прямая соединительная линия 12"/>
          <p:cNvCxnSpPr/>
          <p:nvPr/>
        </p:nvCxnSpPr>
        <p:spPr>
          <a:xfrm>
            <a:off x="7189036" y="1761015"/>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44601" y="7852221"/>
            <a:ext cx="11805920" cy="682543"/>
          </a:xfrm>
          <a:prstGeom prst="rect">
            <a:avLst/>
          </a:prstGeom>
        </p:spPr>
        <p:txBody>
          <a:bodyPr wrap="square" lIns="71987" tIns="107981" rIns="35994" bIns="0" anchor="t">
            <a:noAutofit/>
          </a:bodyPr>
          <a:lstStyle/>
          <a:p>
            <a:pPr lvl="0"/>
            <a:r>
              <a:rPr lang="ru-RU" sz="1000" dirty="0">
                <a:solidFill>
                  <a:schemeClr val="accent5"/>
                </a:solidFill>
              </a:rPr>
              <a:t>* Новое (не бывшее в употреблении) оборудование</a:t>
            </a:r>
          </a:p>
          <a:p>
            <a:pPr lvl="0"/>
            <a:r>
              <a:rPr lang="ru-RU" sz="1000" dirty="0">
                <a:solidFill>
                  <a:schemeClr val="accent5"/>
                </a:solidFill>
              </a:rPr>
              <a:t>** ЮЛ и ИП, отнесенные к категории субъекта «Микропредприятия» или «Малые предприятия» в соответствии с Федеральным законом от 24 июля 2007 г. № 209-ФЗ.</a:t>
            </a:r>
          </a:p>
          <a:p>
            <a:pPr lvl="0"/>
            <a:r>
              <a:rPr lang="ru-RU" sz="1000" dirty="0">
                <a:solidFill>
                  <a:schemeClr val="accent5"/>
                </a:solidFill>
              </a:rPr>
              <a:t>*** В соответствии с частью 82 статьи 3 Федерального закона от 18.07.2011 № 223-ФЗ «О закупках товаров, работ, услуг отдельными видами юридических лиц» для целей проведения оценки соответствия и мониторинга соответствия, предусмотренных статьей 51 вышеуказанного Федерального закона</a:t>
            </a:r>
          </a:p>
        </p:txBody>
      </p:sp>
      <p:sp>
        <p:nvSpPr>
          <p:cNvPr id="46" name="TextBox 45"/>
          <p:cNvSpPr txBox="1"/>
          <p:nvPr/>
        </p:nvSpPr>
        <p:spPr>
          <a:xfrm>
            <a:off x="7199313" y="1902970"/>
            <a:ext cx="4968875" cy="1662338"/>
          </a:xfrm>
          <a:prstGeom prst="rect">
            <a:avLst/>
          </a:prstGeom>
          <a:noFill/>
        </p:spPr>
        <p:txBody>
          <a:bodyPr wrap="square" lIns="91424" tIns="45712" rIns="91424" bIns="45712" rtlCol="0">
            <a:spAutoFit/>
          </a:bodyPr>
          <a:lstStyle/>
          <a:p>
            <a:pPr marL="285702" indent="-285702">
              <a:spcAft>
                <a:spcPts val="1200"/>
              </a:spcAft>
              <a:buFont typeface="Arial" panose="020B0604020202020204" pitchFamily="34" charset="0"/>
              <a:buChar char="•"/>
            </a:pPr>
            <a:r>
              <a:rPr lang="ru-RU" sz="1100" dirty="0">
                <a:solidFill>
                  <a:srgbClr val="0070C0"/>
                </a:solidFill>
              </a:rPr>
              <a:t>Предназначен и приобретается для производства, первичной и (или) последующей (промышленной) переработки высокотехнологичной и (или) инновационной продукции, включенной в перечни товаров, работ, услуг, удовлетворяющих критериям отнесения к инновационной продукции, высокотехнологичной продукции, утвержденные заказчиками в соответствии с Федеральным законом от 18 июля 2011 г. № 223-ФЗ «О закупках товаров, работ, услуг отдельными видами юридических лиц»</a:t>
            </a:r>
          </a:p>
        </p:txBody>
      </p:sp>
      <p:graphicFrame>
        <p:nvGraphicFramePr>
          <p:cNvPr id="47" name="Таблица 46"/>
          <p:cNvGraphicFramePr>
            <a:graphicFrameLocks noGrp="1"/>
          </p:cNvGraphicFramePr>
          <p:nvPr>
            <p:extLst>
              <p:ext uri="{D42A27DB-BD31-4B8C-83A1-F6EECF244321}">
                <p14:modId xmlns:p14="http://schemas.microsoft.com/office/powerpoint/2010/main" val="1184220493"/>
              </p:ext>
            </p:extLst>
          </p:nvPr>
        </p:nvGraphicFramePr>
        <p:xfrm>
          <a:off x="459868" y="3510070"/>
          <a:ext cx="6387499" cy="4409970"/>
        </p:xfrm>
        <a:graphic>
          <a:graphicData uri="http://schemas.openxmlformats.org/drawingml/2006/table">
            <a:tbl>
              <a:tblPr>
                <a:tableStyleId>{5C22544A-7EE6-4342-B048-85BDC9FD1C3A}</a:tableStyleId>
              </a:tblPr>
              <a:tblGrid>
                <a:gridCol w="1832212">
                  <a:extLst>
                    <a:ext uri="{9D8B030D-6E8A-4147-A177-3AD203B41FA5}">
                      <a16:colId xmlns:a16="http://schemas.microsoft.com/office/drawing/2014/main" xmlns="" val="2985683231"/>
                    </a:ext>
                  </a:extLst>
                </a:gridCol>
                <a:gridCol w="4555287">
                  <a:extLst>
                    <a:ext uri="{9D8B030D-6E8A-4147-A177-3AD203B41FA5}">
                      <a16:colId xmlns:a16="http://schemas.microsoft.com/office/drawing/2014/main" xmlns="" val="1334048016"/>
                    </a:ext>
                  </a:extLst>
                </a:gridCol>
              </a:tblGrid>
              <a:tr h="881994">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Процентная ставка </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B w="28575" cap="flat" cmpd="sng" algn="ctr">
                      <a:solidFill>
                        <a:schemeClr val="bg1"/>
                      </a:solidFill>
                      <a:prstDash val="solid"/>
                      <a:round/>
                      <a:headEnd type="none" w="med" len="med"/>
                      <a:tailEnd type="none" w="med" len="med"/>
                    </a:lnB>
                    <a:solidFill>
                      <a:srgbClr val="CCECFF"/>
                    </a:solidFill>
                  </a:tcPr>
                </a:tc>
                <a:tc>
                  <a:txBody>
                    <a:bodyPr/>
                    <a:lstStyle/>
                    <a:p>
                      <a:pPr algn="l" fontAlgn="b"/>
                      <a:r>
                        <a:rPr lang="ru-RU" sz="1400" b="1" i="0" u="none" strike="noStrike" dirty="0" smtClean="0">
                          <a:solidFill>
                            <a:srgbClr val="000000"/>
                          </a:solidFill>
                          <a:effectLst/>
                          <a:latin typeface="+mj-lt"/>
                        </a:rPr>
                        <a:t>6 % </a:t>
                      </a:r>
                      <a:r>
                        <a:rPr lang="ru-RU" sz="1400" b="0" i="0" u="none" strike="noStrike" dirty="0" smtClean="0">
                          <a:solidFill>
                            <a:srgbClr val="000000"/>
                          </a:solidFill>
                          <a:effectLst/>
                          <a:latin typeface="+mj-lt"/>
                        </a:rPr>
                        <a:t>годовых - для российского оборудования</a:t>
                      </a:r>
                    </a:p>
                    <a:p>
                      <a:pPr algn="l" fontAlgn="b"/>
                      <a:r>
                        <a:rPr lang="ru-RU" sz="1400" b="1" i="0" u="none" strike="noStrike" dirty="0" smtClean="0">
                          <a:solidFill>
                            <a:srgbClr val="000000"/>
                          </a:solidFill>
                          <a:effectLst/>
                          <a:latin typeface="+mj-lt"/>
                        </a:rPr>
                        <a:t>8 % </a:t>
                      </a:r>
                      <a:r>
                        <a:rPr lang="ru-RU" sz="1400" b="0" i="0" u="none" strike="noStrike" dirty="0" smtClean="0">
                          <a:solidFill>
                            <a:srgbClr val="000000"/>
                          </a:solidFill>
                          <a:effectLst/>
                          <a:latin typeface="+mj-lt"/>
                        </a:rPr>
                        <a:t>годовых - для иностранного оборудования</a:t>
                      </a:r>
                    </a:p>
                  </a:txBody>
                  <a:tcPr marL="36000" marR="36000" marT="35999" marB="35999"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610129"/>
                  </a:ext>
                </a:extLst>
              </a:tr>
              <a:tr h="881994">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Сумма финансирования</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5 млн</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200 млн </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3520796"/>
                  </a:ext>
                </a:extLst>
              </a:tr>
              <a:tr h="881994">
                <a:tc>
                  <a:txBody>
                    <a:bodyPr/>
                    <a:lstStyle/>
                    <a:p>
                      <a:pPr>
                        <a:spcAft>
                          <a:spcPts val="0"/>
                        </a:spcAft>
                      </a:pPr>
                      <a:r>
                        <a:rPr lang="ru-RU" sz="14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10%</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54195246"/>
                  </a:ext>
                </a:extLst>
              </a:tr>
              <a:tr h="881994">
                <a:tc>
                  <a:txBody>
                    <a:bodyPr/>
                    <a:lstStyle/>
                    <a:p>
                      <a:pPr>
                        <a:spcAft>
                          <a:spcPts val="0"/>
                        </a:spcAft>
                      </a:pPr>
                      <a:r>
                        <a:rPr lang="ru-RU" sz="14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84</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месяцев </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94084773"/>
                  </a:ext>
                </a:extLst>
              </a:tr>
              <a:tr h="881994">
                <a:tc>
                  <a:txBody>
                    <a:bodyPr/>
                    <a:lstStyle/>
                    <a:p>
                      <a:pPr>
                        <a:spcAft>
                          <a:spcPts val="0"/>
                        </a:spcAft>
                      </a:pPr>
                      <a:r>
                        <a:rPr lang="ru-RU" sz="1400" dirty="0" smtClean="0">
                          <a:effectLst/>
                          <a:latin typeface="+mn-lt"/>
                          <a:ea typeface="Times New Roman" panose="02020603050405020304" pitchFamily="18" charset="0"/>
                        </a:rPr>
                        <a:t>Обеспечение</a:t>
                      </a:r>
                      <a:endParaRPr lang="ru-RU" sz="1400" dirty="0">
                        <a:effectLst/>
                        <a:latin typeface="+mn-lt"/>
                        <a:ea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Наличие поручительства собственников, контролирующих более 50% долей/ акций Лизингополучателя</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0" name="Freeform 21"/>
          <p:cNvSpPr>
            <a:spLocks noChangeAspect="1"/>
          </p:cNvSpPr>
          <p:nvPr/>
        </p:nvSpPr>
        <p:spPr bwMode="auto">
          <a:xfrm>
            <a:off x="7420127" y="4822357"/>
            <a:ext cx="598068" cy="574279"/>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76" tIns="49338" rIns="98676" bIns="49338" numCol="1" anchor="t" anchorCtr="0" compatLnSpc="1">
            <a:prstTxWarp prst="textNoShape">
              <a:avLst/>
            </a:prstTxWarp>
          </a:bodyPr>
          <a:lstStyle/>
          <a:p>
            <a:pPr defTabSz="986747"/>
            <a:endParaRPr lang="en-GB" sz="2000" dirty="0">
              <a:solidFill>
                <a:srgbClr val="000000"/>
              </a:solidFill>
            </a:endParaRPr>
          </a:p>
        </p:txBody>
      </p:sp>
      <p:sp>
        <p:nvSpPr>
          <p:cNvPr id="51" name="Прямоугольник 50"/>
          <p:cNvSpPr/>
          <p:nvPr/>
        </p:nvSpPr>
        <p:spPr>
          <a:xfrm>
            <a:off x="8300406" y="4533154"/>
            <a:ext cx="3841110" cy="1703127"/>
          </a:xfrm>
          <a:prstGeom prst="rect">
            <a:avLst/>
          </a:prstGeom>
        </p:spPr>
        <p:txBody>
          <a:bodyPr wrap="square" lIns="71987" tIns="107981" rIns="35994" bIns="0" anchor="t">
            <a:noAutofit/>
          </a:bodyPr>
          <a:lstStyle/>
          <a:p>
            <a:pPr marL="171421" indent="-171421" defTabSz="957103">
              <a:lnSpc>
                <a:spcPct val="106000"/>
              </a:lnSpc>
              <a:spcBef>
                <a:spcPts val="300"/>
              </a:spcBef>
              <a:buFont typeface="Arial" panose="020B0604020202020204" pitchFamily="34" charset="0"/>
              <a:buChar char="•"/>
            </a:pPr>
            <a:r>
              <a:rPr lang="ru-RU" sz="1100" dirty="0"/>
              <a:t>Субъект индивидуального и малого предпринимательства (ИМП)**</a:t>
            </a:r>
          </a:p>
          <a:p>
            <a:pPr marL="171421" indent="-171421" defTabSz="957103">
              <a:lnSpc>
                <a:spcPct val="106000"/>
              </a:lnSpc>
              <a:spcBef>
                <a:spcPts val="300"/>
              </a:spcBef>
              <a:buFont typeface="Arial" panose="020B0604020202020204" pitchFamily="34" charset="0"/>
              <a:buChar char="•"/>
            </a:pPr>
            <a:r>
              <a:rPr lang="ru-RU" sz="1100" dirty="0"/>
              <a:t>Лизингополучатель является поставщиком конкретных и отдельных заказчиков, определяемых Правительством Российской Федерации***</a:t>
            </a:r>
          </a:p>
        </p:txBody>
      </p:sp>
      <p:sp>
        <p:nvSpPr>
          <p:cNvPr id="53" name="TextBox 52"/>
          <p:cNvSpPr txBox="1"/>
          <p:nvPr/>
        </p:nvSpPr>
        <p:spPr>
          <a:xfrm>
            <a:off x="7177536" y="5513734"/>
            <a:ext cx="1100959" cy="440818"/>
          </a:xfrm>
          <a:prstGeom prst="rect">
            <a:avLst/>
          </a:prstGeom>
          <a:noFill/>
        </p:spPr>
        <p:txBody>
          <a:bodyPr wrap="square" lIns="91424" tIns="45712" rIns="91424" bIns="45712" rtlCol="0">
            <a:spAutoFit/>
          </a:bodyPr>
          <a:lstStyle/>
          <a:p>
            <a:pPr algn="ctr"/>
            <a:r>
              <a:rPr lang="ru-RU" sz="1100" b="1" dirty="0">
                <a:solidFill>
                  <a:srgbClr val="1F4E79"/>
                </a:solidFill>
              </a:rPr>
              <a:t>Профиль клиента</a:t>
            </a:r>
          </a:p>
        </p:txBody>
      </p:sp>
      <p:sp>
        <p:nvSpPr>
          <p:cNvPr id="54" name="L-Shape 10"/>
          <p:cNvSpPr/>
          <p:nvPr/>
        </p:nvSpPr>
        <p:spPr>
          <a:xfrm rot="13701821">
            <a:off x="9604583" y="6410458"/>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55" name="Прямоугольник 54"/>
          <p:cNvSpPr/>
          <p:nvPr/>
        </p:nvSpPr>
        <p:spPr>
          <a:xfrm>
            <a:off x="7753231" y="6385397"/>
            <a:ext cx="1800360"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58" name="Прямоугольник 57"/>
          <p:cNvSpPr/>
          <p:nvPr/>
        </p:nvSpPr>
        <p:spPr>
          <a:xfrm>
            <a:off x="10018771" y="6385397"/>
            <a:ext cx="128232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800 млн руб.</a:t>
            </a:r>
          </a:p>
        </p:txBody>
      </p:sp>
      <p:sp>
        <p:nvSpPr>
          <p:cNvPr id="59" name="L-Shape 10"/>
          <p:cNvSpPr/>
          <p:nvPr/>
        </p:nvSpPr>
        <p:spPr>
          <a:xfrm rot="13701821">
            <a:off x="9609252" y="6914431"/>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60" name="Прямоугольник 59"/>
          <p:cNvSpPr/>
          <p:nvPr/>
        </p:nvSpPr>
        <p:spPr>
          <a:xfrm>
            <a:off x="7420129" y="6801536"/>
            <a:ext cx="2199128" cy="440818"/>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61" name="Прямоугольник 60"/>
          <p:cNvSpPr/>
          <p:nvPr/>
        </p:nvSpPr>
        <p:spPr>
          <a:xfrm>
            <a:off x="10018769" y="6900713"/>
            <a:ext cx="124358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100 человек</a:t>
            </a:r>
          </a:p>
        </p:txBody>
      </p:sp>
      <p:sp>
        <p:nvSpPr>
          <p:cNvPr id="67" name="L-Shape 10"/>
          <p:cNvSpPr/>
          <p:nvPr/>
        </p:nvSpPr>
        <p:spPr>
          <a:xfrm rot="13701821">
            <a:off x="9609252" y="7444336"/>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71" name="Прямоугольник 70"/>
          <p:cNvSpPr/>
          <p:nvPr/>
        </p:nvSpPr>
        <p:spPr>
          <a:xfrm>
            <a:off x="7677383" y="7430502"/>
            <a:ext cx="1833947"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Срок регистрации</a:t>
            </a:r>
          </a:p>
        </p:txBody>
      </p:sp>
      <p:sp>
        <p:nvSpPr>
          <p:cNvPr id="75" name="Прямоугольник 74"/>
          <p:cNvSpPr/>
          <p:nvPr/>
        </p:nvSpPr>
        <p:spPr>
          <a:xfrm>
            <a:off x="10018769" y="7430618"/>
            <a:ext cx="1661603" cy="266314"/>
          </a:xfrm>
          <a:prstGeom prst="rect">
            <a:avLst/>
          </a:prstGeom>
        </p:spPr>
        <p:txBody>
          <a:bodyPr wrap="square" lIns="91424" tIns="45712" rIns="91424" bIns="45712">
            <a:spAutoFit/>
          </a:bodyPr>
          <a:lstStyle/>
          <a:p>
            <a:pPr defTabSz="859392" fontAlgn="t">
              <a:spcBef>
                <a:spcPts val="200"/>
              </a:spcBef>
              <a:spcAft>
                <a:spcPts val="0"/>
              </a:spcAft>
              <a:defRPr/>
            </a:pPr>
            <a:r>
              <a:rPr lang="ru-RU" sz="1100" b="1" dirty="0">
                <a:solidFill>
                  <a:srgbClr val="1F4E79"/>
                </a:solidFill>
              </a:rPr>
              <a:t>Более 12 месяцев</a:t>
            </a:r>
          </a:p>
        </p:txBody>
      </p:sp>
      <p:grpSp>
        <p:nvGrpSpPr>
          <p:cNvPr id="77" name="Группа 76"/>
          <p:cNvGrpSpPr/>
          <p:nvPr/>
        </p:nvGrpSpPr>
        <p:grpSpPr>
          <a:xfrm>
            <a:off x="2835738" y="1974521"/>
            <a:ext cx="1294066" cy="1429040"/>
            <a:chOff x="8744843" y="2953459"/>
            <a:chExt cx="1613622" cy="2233881"/>
          </a:xfrm>
        </p:grpSpPr>
        <p:sp>
          <p:nvSpPr>
            <p:cNvPr id="78" name="Прямоугольник 77"/>
            <p:cNvSpPr/>
            <p:nvPr/>
          </p:nvSpPr>
          <p:spPr>
            <a:xfrm>
              <a:off x="8744843" y="2953459"/>
              <a:ext cx="1613622" cy="22338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9" name="Прямоугольник 78"/>
            <p:cNvSpPr/>
            <p:nvPr/>
          </p:nvSpPr>
          <p:spPr>
            <a:xfrm>
              <a:off x="8767708" y="2988234"/>
              <a:ext cx="1558989" cy="215415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43" name="Freeform 34"/>
          <p:cNvSpPr>
            <a:spLocks noChangeAspect="1" noEditPoints="1"/>
          </p:cNvSpPr>
          <p:nvPr/>
        </p:nvSpPr>
        <p:spPr bwMode="auto">
          <a:xfrm>
            <a:off x="3088396" y="2373388"/>
            <a:ext cx="833185" cy="600872"/>
          </a:xfrm>
          <a:custGeom>
            <a:avLst/>
            <a:gdLst/>
            <a:ahLst/>
            <a:cxnLst>
              <a:cxn ang="0">
                <a:pos x="22" y="53"/>
              </a:cxn>
              <a:cxn ang="0">
                <a:pos x="33" y="42"/>
              </a:cxn>
              <a:cxn ang="0">
                <a:pos x="44" y="53"/>
              </a:cxn>
              <a:cxn ang="0">
                <a:pos x="33" y="64"/>
              </a:cxn>
              <a:cxn ang="0">
                <a:pos x="22" y="53"/>
              </a:cxn>
              <a:cxn ang="0">
                <a:pos x="87" y="53"/>
              </a:cxn>
              <a:cxn ang="0">
                <a:pos x="97" y="42"/>
              </a:cxn>
              <a:cxn ang="0">
                <a:pos x="108" y="53"/>
              </a:cxn>
              <a:cxn ang="0">
                <a:pos x="97" y="64"/>
              </a:cxn>
              <a:cxn ang="0">
                <a:pos x="87" y="53"/>
              </a:cxn>
              <a:cxn ang="0">
                <a:pos x="115" y="26"/>
              </a:cxn>
              <a:cxn ang="0">
                <a:pos x="113" y="25"/>
              </a:cxn>
              <a:cxn ang="0">
                <a:pos x="109" y="20"/>
              </a:cxn>
              <a:cxn ang="0">
                <a:pos x="104" y="3"/>
              </a:cxn>
              <a:cxn ang="0">
                <a:pos x="100" y="0"/>
              </a:cxn>
              <a:cxn ang="0">
                <a:pos x="5" y="0"/>
              </a:cxn>
              <a:cxn ang="0">
                <a:pos x="2" y="3"/>
              </a:cxn>
              <a:cxn ang="0">
                <a:pos x="2" y="48"/>
              </a:cxn>
              <a:cxn ang="0">
                <a:pos x="0" y="48"/>
              </a:cxn>
              <a:cxn ang="0">
                <a:pos x="0" y="53"/>
              </a:cxn>
              <a:cxn ang="0">
                <a:pos x="16" y="53"/>
              </a:cxn>
              <a:cxn ang="0">
                <a:pos x="19" y="50"/>
              </a:cxn>
              <a:cxn ang="0">
                <a:pos x="33" y="39"/>
              </a:cxn>
              <a:cxn ang="0">
                <a:pos x="47" y="50"/>
              </a:cxn>
              <a:cxn ang="0">
                <a:pos x="50" y="53"/>
              </a:cxn>
              <a:cxn ang="0">
                <a:pos x="80" y="53"/>
              </a:cxn>
              <a:cxn ang="0">
                <a:pos x="83" y="50"/>
              </a:cxn>
              <a:cxn ang="0">
                <a:pos x="97" y="39"/>
              </a:cxn>
              <a:cxn ang="0">
                <a:pos x="111" y="50"/>
              </a:cxn>
              <a:cxn ang="0">
                <a:pos x="114" y="53"/>
              </a:cxn>
              <a:cxn ang="0">
                <a:pos x="118" y="50"/>
              </a:cxn>
              <a:cxn ang="0">
                <a:pos x="118" y="31"/>
              </a:cxn>
              <a:cxn ang="0">
                <a:pos x="115" y="26"/>
              </a:cxn>
              <a:cxn ang="0">
                <a:pos x="89" y="33"/>
              </a:cxn>
              <a:cxn ang="0">
                <a:pos x="88" y="37"/>
              </a:cxn>
              <a:cxn ang="0">
                <a:pos x="80" y="47"/>
              </a:cxn>
              <a:cxn ang="0">
                <a:pos x="77" y="49"/>
              </a:cxn>
              <a:cxn ang="0">
                <a:pos x="74" y="49"/>
              </a:cxn>
              <a:cxn ang="0">
                <a:pos x="71" y="46"/>
              </a:cxn>
              <a:cxn ang="0">
                <a:pos x="71" y="10"/>
              </a:cxn>
              <a:cxn ang="0">
                <a:pos x="74" y="7"/>
              </a:cxn>
              <a:cxn ang="0">
                <a:pos x="86" y="7"/>
              </a:cxn>
              <a:cxn ang="0">
                <a:pos x="89" y="10"/>
              </a:cxn>
              <a:cxn ang="0">
                <a:pos x="89" y="33"/>
              </a:cxn>
              <a:cxn ang="0">
                <a:pos x="102" y="23"/>
              </a:cxn>
              <a:cxn ang="0">
                <a:pos x="96" y="23"/>
              </a:cxn>
              <a:cxn ang="0">
                <a:pos x="93" y="20"/>
              </a:cxn>
              <a:cxn ang="0">
                <a:pos x="93" y="10"/>
              </a:cxn>
              <a:cxn ang="0">
                <a:pos x="96" y="7"/>
              </a:cxn>
              <a:cxn ang="0">
                <a:pos x="98" y="7"/>
              </a:cxn>
              <a:cxn ang="0">
                <a:pos x="102" y="10"/>
              </a:cxn>
              <a:cxn ang="0">
                <a:pos x="104" y="20"/>
              </a:cxn>
              <a:cxn ang="0">
                <a:pos x="102" y="23"/>
              </a:cxn>
            </a:cxnLst>
            <a:rect l="0" t="0" r="r" b="b"/>
            <a:pathLst>
              <a:path w="118" h="64">
                <a:moveTo>
                  <a:pt x="22" y="53"/>
                </a:moveTo>
                <a:cubicBezTo>
                  <a:pt x="22" y="47"/>
                  <a:pt x="27" y="42"/>
                  <a:pt x="33" y="42"/>
                </a:cubicBezTo>
                <a:cubicBezTo>
                  <a:pt x="39" y="42"/>
                  <a:pt x="44" y="47"/>
                  <a:pt x="44" y="53"/>
                </a:cubicBezTo>
                <a:cubicBezTo>
                  <a:pt x="44" y="59"/>
                  <a:pt x="39" y="64"/>
                  <a:pt x="33" y="64"/>
                </a:cubicBezTo>
                <a:cubicBezTo>
                  <a:pt x="27" y="64"/>
                  <a:pt x="22" y="59"/>
                  <a:pt x="22" y="53"/>
                </a:cubicBezTo>
                <a:close/>
                <a:moveTo>
                  <a:pt x="87" y="53"/>
                </a:moveTo>
                <a:cubicBezTo>
                  <a:pt x="87" y="47"/>
                  <a:pt x="91" y="42"/>
                  <a:pt x="97" y="42"/>
                </a:cubicBezTo>
                <a:cubicBezTo>
                  <a:pt x="103" y="42"/>
                  <a:pt x="108" y="47"/>
                  <a:pt x="108" y="53"/>
                </a:cubicBezTo>
                <a:cubicBezTo>
                  <a:pt x="108" y="59"/>
                  <a:pt x="103" y="64"/>
                  <a:pt x="97" y="64"/>
                </a:cubicBezTo>
                <a:cubicBezTo>
                  <a:pt x="91" y="64"/>
                  <a:pt x="87" y="59"/>
                  <a:pt x="87" y="53"/>
                </a:cubicBezTo>
                <a:close/>
                <a:moveTo>
                  <a:pt x="115" y="26"/>
                </a:moveTo>
                <a:cubicBezTo>
                  <a:pt x="113" y="25"/>
                  <a:pt x="113" y="25"/>
                  <a:pt x="113" y="25"/>
                </a:cubicBezTo>
                <a:cubicBezTo>
                  <a:pt x="111" y="24"/>
                  <a:pt x="110" y="22"/>
                  <a:pt x="109" y="20"/>
                </a:cubicBezTo>
                <a:cubicBezTo>
                  <a:pt x="104" y="3"/>
                  <a:pt x="104" y="3"/>
                  <a:pt x="104" y="3"/>
                </a:cubicBezTo>
                <a:cubicBezTo>
                  <a:pt x="104" y="2"/>
                  <a:pt x="102" y="0"/>
                  <a:pt x="100" y="0"/>
                </a:cubicBezTo>
                <a:cubicBezTo>
                  <a:pt x="5" y="0"/>
                  <a:pt x="5" y="0"/>
                  <a:pt x="5" y="0"/>
                </a:cubicBezTo>
                <a:cubicBezTo>
                  <a:pt x="3" y="0"/>
                  <a:pt x="2" y="2"/>
                  <a:pt x="2" y="3"/>
                </a:cubicBezTo>
                <a:cubicBezTo>
                  <a:pt x="2" y="48"/>
                  <a:pt x="2" y="48"/>
                  <a:pt x="2" y="48"/>
                </a:cubicBezTo>
                <a:cubicBezTo>
                  <a:pt x="0" y="48"/>
                  <a:pt x="0" y="48"/>
                  <a:pt x="0" y="48"/>
                </a:cubicBezTo>
                <a:cubicBezTo>
                  <a:pt x="0" y="53"/>
                  <a:pt x="0" y="53"/>
                  <a:pt x="0" y="53"/>
                </a:cubicBezTo>
                <a:cubicBezTo>
                  <a:pt x="16" y="53"/>
                  <a:pt x="16" y="53"/>
                  <a:pt x="16" y="53"/>
                </a:cubicBezTo>
                <a:cubicBezTo>
                  <a:pt x="18" y="53"/>
                  <a:pt x="19" y="52"/>
                  <a:pt x="19" y="50"/>
                </a:cubicBezTo>
                <a:cubicBezTo>
                  <a:pt x="20" y="44"/>
                  <a:pt x="26" y="39"/>
                  <a:pt x="33" y="39"/>
                </a:cubicBezTo>
                <a:cubicBezTo>
                  <a:pt x="40" y="39"/>
                  <a:pt x="45" y="44"/>
                  <a:pt x="47" y="50"/>
                </a:cubicBezTo>
                <a:cubicBezTo>
                  <a:pt x="47" y="52"/>
                  <a:pt x="48" y="53"/>
                  <a:pt x="50" y="53"/>
                </a:cubicBezTo>
                <a:cubicBezTo>
                  <a:pt x="80" y="53"/>
                  <a:pt x="80" y="53"/>
                  <a:pt x="80" y="53"/>
                </a:cubicBezTo>
                <a:cubicBezTo>
                  <a:pt x="83" y="53"/>
                  <a:pt x="83" y="52"/>
                  <a:pt x="83" y="50"/>
                </a:cubicBezTo>
                <a:cubicBezTo>
                  <a:pt x="85" y="44"/>
                  <a:pt x="90" y="39"/>
                  <a:pt x="97" y="39"/>
                </a:cubicBezTo>
                <a:cubicBezTo>
                  <a:pt x="104" y="39"/>
                  <a:pt x="110" y="44"/>
                  <a:pt x="111" y="50"/>
                </a:cubicBezTo>
                <a:cubicBezTo>
                  <a:pt x="111" y="52"/>
                  <a:pt x="112" y="53"/>
                  <a:pt x="114" y="53"/>
                </a:cubicBezTo>
                <a:cubicBezTo>
                  <a:pt x="116" y="53"/>
                  <a:pt x="118" y="51"/>
                  <a:pt x="118" y="50"/>
                </a:cubicBezTo>
                <a:cubicBezTo>
                  <a:pt x="118" y="31"/>
                  <a:pt x="118" y="31"/>
                  <a:pt x="118" y="31"/>
                </a:cubicBezTo>
                <a:cubicBezTo>
                  <a:pt x="118" y="29"/>
                  <a:pt x="116" y="27"/>
                  <a:pt x="115" y="26"/>
                </a:cubicBezTo>
                <a:close/>
                <a:moveTo>
                  <a:pt x="89" y="33"/>
                </a:moveTo>
                <a:cubicBezTo>
                  <a:pt x="89" y="35"/>
                  <a:pt x="88" y="36"/>
                  <a:pt x="88" y="37"/>
                </a:cubicBezTo>
                <a:cubicBezTo>
                  <a:pt x="84" y="39"/>
                  <a:pt x="81" y="43"/>
                  <a:pt x="80" y="47"/>
                </a:cubicBezTo>
                <a:cubicBezTo>
                  <a:pt x="79" y="49"/>
                  <a:pt x="79" y="49"/>
                  <a:pt x="77" y="49"/>
                </a:cubicBezTo>
                <a:cubicBezTo>
                  <a:pt x="76" y="49"/>
                  <a:pt x="74" y="49"/>
                  <a:pt x="74" y="49"/>
                </a:cubicBezTo>
                <a:cubicBezTo>
                  <a:pt x="73" y="49"/>
                  <a:pt x="71" y="48"/>
                  <a:pt x="71" y="46"/>
                </a:cubicBezTo>
                <a:cubicBezTo>
                  <a:pt x="71" y="10"/>
                  <a:pt x="71" y="10"/>
                  <a:pt x="71" y="10"/>
                </a:cubicBezTo>
                <a:cubicBezTo>
                  <a:pt x="71" y="8"/>
                  <a:pt x="73" y="7"/>
                  <a:pt x="74" y="7"/>
                </a:cubicBezTo>
                <a:cubicBezTo>
                  <a:pt x="86" y="7"/>
                  <a:pt x="86" y="7"/>
                  <a:pt x="86" y="7"/>
                </a:cubicBezTo>
                <a:cubicBezTo>
                  <a:pt x="88" y="7"/>
                  <a:pt x="89" y="8"/>
                  <a:pt x="89" y="10"/>
                </a:cubicBezTo>
                <a:cubicBezTo>
                  <a:pt x="89" y="10"/>
                  <a:pt x="89" y="31"/>
                  <a:pt x="89" y="33"/>
                </a:cubicBezTo>
                <a:close/>
                <a:moveTo>
                  <a:pt x="102" y="23"/>
                </a:moveTo>
                <a:cubicBezTo>
                  <a:pt x="96" y="23"/>
                  <a:pt x="96" y="23"/>
                  <a:pt x="96" y="23"/>
                </a:cubicBezTo>
                <a:cubicBezTo>
                  <a:pt x="95" y="23"/>
                  <a:pt x="93" y="21"/>
                  <a:pt x="93" y="20"/>
                </a:cubicBezTo>
                <a:cubicBezTo>
                  <a:pt x="93" y="10"/>
                  <a:pt x="93" y="10"/>
                  <a:pt x="93" y="10"/>
                </a:cubicBezTo>
                <a:cubicBezTo>
                  <a:pt x="93" y="8"/>
                  <a:pt x="95" y="7"/>
                  <a:pt x="96" y="7"/>
                </a:cubicBezTo>
                <a:cubicBezTo>
                  <a:pt x="98" y="7"/>
                  <a:pt x="98" y="7"/>
                  <a:pt x="98" y="7"/>
                </a:cubicBezTo>
                <a:cubicBezTo>
                  <a:pt x="99" y="7"/>
                  <a:pt x="101" y="8"/>
                  <a:pt x="102" y="10"/>
                </a:cubicBezTo>
                <a:cubicBezTo>
                  <a:pt x="104" y="20"/>
                  <a:pt x="104" y="20"/>
                  <a:pt x="104" y="20"/>
                </a:cubicBezTo>
                <a:cubicBezTo>
                  <a:pt x="105" y="21"/>
                  <a:pt x="104" y="23"/>
                  <a:pt x="102" y="23"/>
                </a:cubicBezTo>
                <a:close/>
              </a:path>
            </a:pathLst>
          </a:custGeom>
          <a:noFill/>
          <a:ln w="19050">
            <a:solidFill>
              <a:schemeClr val="bg1"/>
            </a:solidFill>
            <a:round/>
            <a:headEnd/>
            <a:tailEnd/>
          </a:ln>
        </p:spPr>
        <p:txBody>
          <a:bodyPr vert="horz" wrap="square" lIns="98676" tIns="49338" rIns="98676" bIns="4933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grpSp>
        <p:nvGrpSpPr>
          <p:cNvPr id="44" name="Group 317"/>
          <p:cNvGrpSpPr>
            <a:grpSpLocks noChangeAspect="1"/>
          </p:cNvGrpSpPr>
          <p:nvPr/>
        </p:nvGrpSpPr>
        <p:grpSpPr bwMode="auto">
          <a:xfrm>
            <a:off x="3221393" y="2430524"/>
            <a:ext cx="283593" cy="283593"/>
            <a:chOff x="2718" y="1165"/>
            <a:chExt cx="340" cy="340"/>
          </a:xfrm>
          <a:solidFill>
            <a:schemeClr val="bg1"/>
          </a:solidFill>
        </p:grpSpPr>
        <p:sp>
          <p:nvSpPr>
            <p:cNvPr id="45" name="Freeform 318"/>
            <p:cNvSpPr>
              <a:spLocks noEditPoints="1"/>
            </p:cNvSpPr>
            <p:nvPr/>
          </p:nvSpPr>
          <p:spPr bwMode="auto">
            <a:xfrm>
              <a:off x="2718" y="11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319"/>
            <p:cNvSpPr>
              <a:spLocks noEditPoints="1"/>
            </p:cNvSpPr>
            <p:nvPr/>
          </p:nvSpPr>
          <p:spPr bwMode="auto">
            <a:xfrm>
              <a:off x="2823" y="1227"/>
              <a:ext cx="130" cy="214"/>
            </a:xfrm>
            <a:custGeom>
              <a:avLst/>
              <a:gdLst>
                <a:gd name="T0" fmla="*/ 131 w 196"/>
                <a:gd name="T1" fmla="*/ 175 h 322"/>
                <a:gd name="T2" fmla="*/ 116 w 196"/>
                <a:gd name="T3" fmla="*/ 176 h 322"/>
                <a:gd name="T4" fmla="*/ 117 w 196"/>
                <a:gd name="T5" fmla="*/ 191 h 322"/>
                <a:gd name="T6" fmla="*/ 120 w 196"/>
                <a:gd name="T7" fmla="*/ 194 h 322"/>
                <a:gd name="T8" fmla="*/ 75 w 196"/>
                <a:gd name="T9" fmla="*/ 194 h 322"/>
                <a:gd name="T10" fmla="*/ 104 w 196"/>
                <a:gd name="T11" fmla="*/ 170 h 322"/>
                <a:gd name="T12" fmla="*/ 182 w 196"/>
                <a:gd name="T13" fmla="*/ 64 h 322"/>
                <a:gd name="T14" fmla="*/ 167 w 196"/>
                <a:gd name="T15" fmla="*/ 6 h 322"/>
                <a:gd name="T16" fmla="*/ 152 w 196"/>
                <a:gd name="T17" fmla="*/ 4 h 322"/>
                <a:gd name="T18" fmla="*/ 150 w 196"/>
                <a:gd name="T19" fmla="*/ 19 h 322"/>
                <a:gd name="T20" fmla="*/ 153 w 196"/>
                <a:gd name="T21" fmla="*/ 23 h 322"/>
                <a:gd name="T22" fmla="*/ 42 w 196"/>
                <a:gd name="T23" fmla="*/ 23 h 322"/>
                <a:gd name="T24" fmla="*/ 45 w 196"/>
                <a:gd name="T25" fmla="*/ 19 h 322"/>
                <a:gd name="T26" fmla="*/ 44 w 196"/>
                <a:gd name="T27" fmla="*/ 4 h 322"/>
                <a:gd name="T28" fmla="*/ 29 w 196"/>
                <a:gd name="T29" fmla="*/ 6 h 322"/>
                <a:gd name="T30" fmla="*/ 64 w 196"/>
                <a:gd name="T31" fmla="*/ 148 h 322"/>
                <a:gd name="T32" fmla="*/ 71 w 196"/>
                <a:gd name="T33" fmla="*/ 151 h 322"/>
                <a:gd name="T34" fmla="*/ 79 w 196"/>
                <a:gd name="T35" fmla="*/ 147 h 322"/>
                <a:gd name="T36" fmla="*/ 78 w 196"/>
                <a:gd name="T37" fmla="*/ 132 h 322"/>
                <a:gd name="T38" fmla="*/ 75 w 196"/>
                <a:gd name="T39" fmla="*/ 130 h 322"/>
                <a:gd name="T40" fmla="*/ 120 w 196"/>
                <a:gd name="T41" fmla="*/ 130 h 322"/>
                <a:gd name="T42" fmla="*/ 91 w 196"/>
                <a:gd name="T43" fmla="*/ 153 h 322"/>
                <a:gd name="T44" fmla="*/ 13 w 196"/>
                <a:gd name="T45" fmla="*/ 260 h 322"/>
                <a:gd name="T46" fmla="*/ 29 w 196"/>
                <a:gd name="T47" fmla="*/ 318 h 322"/>
                <a:gd name="T48" fmla="*/ 37 w 196"/>
                <a:gd name="T49" fmla="*/ 322 h 322"/>
                <a:gd name="T50" fmla="*/ 44 w 196"/>
                <a:gd name="T51" fmla="*/ 319 h 322"/>
                <a:gd name="T52" fmla="*/ 45 w 196"/>
                <a:gd name="T53" fmla="*/ 304 h 322"/>
                <a:gd name="T54" fmla="*/ 43 w 196"/>
                <a:gd name="T55" fmla="*/ 300 h 322"/>
                <a:gd name="T56" fmla="*/ 153 w 196"/>
                <a:gd name="T57" fmla="*/ 300 h 322"/>
                <a:gd name="T58" fmla="*/ 150 w 196"/>
                <a:gd name="T59" fmla="*/ 304 h 322"/>
                <a:gd name="T60" fmla="*/ 152 w 196"/>
                <a:gd name="T61" fmla="*/ 319 h 322"/>
                <a:gd name="T62" fmla="*/ 158 w 196"/>
                <a:gd name="T63" fmla="*/ 322 h 322"/>
                <a:gd name="T64" fmla="*/ 167 w 196"/>
                <a:gd name="T65" fmla="*/ 318 h 322"/>
                <a:gd name="T66" fmla="*/ 131 w 196"/>
                <a:gd name="T67" fmla="*/ 175 h 322"/>
                <a:gd name="T68" fmla="*/ 43 w 196"/>
                <a:gd name="T69" fmla="*/ 87 h 322"/>
                <a:gd name="T70" fmla="*/ 153 w 196"/>
                <a:gd name="T71" fmla="*/ 87 h 322"/>
                <a:gd name="T72" fmla="*/ 139 w 196"/>
                <a:gd name="T73" fmla="*/ 108 h 322"/>
                <a:gd name="T74" fmla="*/ 56 w 196"/>
                <a:gd name="T75" fmla="*/ 108 h 322"/>
                <a:gd name="T76" fmla="*/ 43 w 196"/>
                <a:gd name="T77" fmla="*/ 87 h 322"/>
                <a:gd name="T78" fmla="*/ 161 w 196"/>
                <a:gd name="T79" fmla="*/ 44 h 322"/>
                <a:gd name="T80" fmla="*/ 161 w 196"/>
                <a:gd name="T81" fmla="*/ 61 h 322"/>
                <a:gd name="T82" fmla="*/ 160 w 196"/>
                <a:gd name="T83" fmla="*/ 66 h 322"/>
                <a:gd name="T84" fmla="*/ 35 w 196"/>
                <a:gd name="T85" fmla="*/ 66 h 322"/>
                <a:gd name="T86" fmla="*/ 34 w 196"/>
                <a:gd name="T87" fmla="*/ 44 h 322"/>
                <a:gd name="T88" fmla="*/ 161 w 196"/>
                <a:gd name="T89" fmla="*/ 44 h 322"/>
                <a:gd name="T90" fmla="*/ 56 w 196"/>
                <a:gd name="T91" fmla="*/ 215 h 322"/>
                <a:gd name="T92" fmla="*/ 139 w 196"/>
                <a:gd name="T93" fmla="*/ 215 h 322"/>
                <a:gd name="T94" fmla="*/ 153 w 196"/>
                <a:gd name="T95" fmla="*/ 236 h 322"/>
                <a:gd name="T96" fmla="*/ 42 w 196"/>
                <a:gd name="T97" fmla="*/ 236 h 322"/>
                <a:gd name="T98" fmla="*/ 56 w 196"/>
                <a:gd name="T99" fmla="*/ 215 h 322"/>
                <a:gd name="T100" fmla="*/ 35 w 196"/>
                <a:gd name="T101" fmla="*/ 279 h 322"/>
                <a:gd name="T102" fmla="*/ 34 w 196"/>
                <a:gd name="T103" fmla="*/ 262 h 322"/>
                <a:gd name="T104" fmla="*/ 35 w 196"/>
                <a:gd name="T105" fmla="*/ 258 h 322"/>
                <a:gd name="T106" fmla="*/ 160 w 196"/>
                <a:gd name="T107" fmla="*/ 258 h 322"/>
                <a:gd name="T108" fmla="*/ 161 w 196"/>
                <a:gd name="T109" fmla="*/ 279 h 322"/>
                <a:gd name="T110" fmla="*/ 35 w 196"/>
                <a:gd name="T111"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322">
                  <a:moveTo>
                    <a:pt x="131" y="175"/>
                  </a:moveTo>
                  <a:cubicBezTo>
                    <a:pt x="127" y="171"/>
                    <a:pt x="120" y="171"/>
                    <a:pt x="116" y="176"/>
                  </a:cubicBezTo>
                  <a:cubicBezTo>
                    <a:pt x="112" y="180"/>
                    <a:pt x="113" y="187"/>
                    <a:pt x="117" y="191"/>
                  </a:cubicBezTo>
                  <a:cubicBezTo>
                    <a:pt x="118" y="192"/>
                    <a:pt x="119" y="193"/>
                    <a:pt x="120" y="194"/>
                  </a:cubicBezTo>
                  <a:cubicBezTo>
                    <a:pt x="75" y="194"/>
                    <a:pt x="75" y="194"/>
                    <a:pt x="75" y="194"/>
                  </a:cubicBezTo>
                  <a:cubicBezTo>
                    <a:pt x="83" y="186"/>
                    <a:pt x="93" y="178"/>
                    <a:pt x="104" y="170"/>
                  </a:cubicBezTo>
                  <a:cubicBezTo>
                    <a:pt x="163" y="128"/>
                    <a:pt x="179" y="89"/>
                    <a:pt x="182" y="64"/>
                  </a:cubicBezTo>
                  <a:cubicBezTo>
                    <a:pt x="185" y="42"/>
                    <a:pt x="180" y="21"/>
                    <a:pt x="167" y="6"/>
                  </a:cubicBezTo>
                  <a:cubicBezTo>
                    <a:pt x="163" y="1"/>
                    <a:pt x="156" y="0"/>
                    <a:pt x="152" y="4"/>
                  </a:cubicBezTo>
                  <a:cubicBezTo>
                    <a:pt x="147" y="8"/>
                    <a:pt x="146" y="15"/>
                    <a:pt x="150" y="19"/>
                  </a:cubicBezTo>
                  <a:cubicBezTo>
                    <a:pt x="151" y="20"/>
                    <a:pt x="152" y="22"/>
                    <a:pt x="153" y="23"/>
                  </a:cubicBezTo>
                  <a:cubicBezTo>
                    <a:pt x="42" y="23"/>
                    <a:pt x="42" y="23"/>
                    <a:pt x="42" y="23"/>
                  </a:cubicBezTo>
                  <a:cubicBezTo>
                    <a:pt x="43" y="22"/>
                    <a:pt x="44" y="20"/>
                    <a:pt x="45" y="19"/>
                  </a:cubicBezTo>
                  <a:cubicBezTo>
                    <a:pt x="49" y="15"/>
                    <a:pt x="48" y="8"/>
                    <a:pt x="44" y="4"/>
                  </a:cubicBezTo>
                  <a:cubicBezTo>
                    <a:pt x="39" y="0"/>
                    <a:pt x="32" y="1"/>
                    <a:pt x="29" y="6"/>
                  </a:cubicBezTo>
                  <a:cubicBezTo>
                    <a:pt x="5" y="35"/>
                    <a:pt x="0" y="89"/>
                    <a:pt x="64" y="148"/>
                  </a:cubicBezTo>
                  <a:cubicBezTo>
                    <a:pt x="66" y="150"/>
                    <a:pt x="68" y="151"/>
                    <a:pt x="71" y="151"/>
                  </a:cubicBezTo>
                  <a:cubicBezTo>
                    <a:pt x="74" y="151"/>
                    <a:pt x="77" y="150"/>
                    <a:pt x="79" y="147"/>
                  </a:cubicBezTo>
                  <a:cubicBezTo>
                    <a:pt x="83" y="143"/>
                    <a:pt x="83" y="136"/>
                    <a:pt x="78" y="132"/>
                  </a:cubicBezTo>
                  <a:cubicBezTo>
                    <a:pt x="77" y="131"/>
                    <a:pt x="76" y="131"/>
                    <a:pt x="75" y="130"/>
                  </a:cubicBezTo>
                  <a:cubicBezTo>
                    <a:pt x="120" y="130"/>
                    <a:pt x="120" y="130"/>
                    <a:pt x="120" y="130"/>
                  </a:cubicBezTo>
                  <a:cubicBezTo>
                    <a:pt x="112" y="137"/>
                    <a:pt x="103" y="145"/>
                    <a:pt x="91" y="153"/>
                  </a:cubicBezTo>
                  <a:cubicBezTo>
                    <a:pt x="33" y="195"/>
                    <a:pt x="16" y="234"/>
                    <a:pt x="13" y="260"/>
                  </a:cubicBezTo>
                  <a:cubicBezTo>
                    <a:pt x="10" y="281"/>
                    <a:pt x="16" y="302"/>
                    <a:pt x="29" y="318"/>
                  </a:cubicBezTo>
                  <a:cubicBezTo>
                    <a:pt x="31" y="320"/>
                    <a:pt x="34" y="322"/>
                    <a:pt x="37" y="322"/>
                  </a:cubicBezTo>
                  <a:cubicBezTo>
                    <a:pt x="39" y="322"/>
                    <a:pt x="42" y="321"/>
                    <a:pt x="44" y="319"/>
                  </a:cubicBezTo>
                  <a:cubicBezTo>
                    <a:pt x="48" y="316"/>
                    <a:pt x="49" y="309"/>
                    <a:pt x="45" y="304"/>
                  </a:cubicBezTo>
                  <a:cubicBezTo>
                    <a:pt x="44" y="303"/>
                    <a:pt x="43" y="302"/>
                    <a:pt x="43" y="300"/>
                  </a:cubicBezTo>
                  <a:cubicBezTo>
                    <a:pt x="153" y="300"/>
                    <a:pt x="153" y="300"/>
                    <a:pt x="153" y="300"/>
                  </a:cubicBezTo>
                  <a:cubicBezTo>
                    <a:pt x="152" y="302"/>
                    <a:pt x="151" y="303"/>
                    <a:pt x="150" y="304"/>
                  </a:cubicBezTo>
                  <a:cubicBezTo>
                    <a:pt x="146" y="309"/>
                    <a:pt x="147" y="316"/>
                    <a:pt x="152" y="319"/>
                  </a:cubicBezTo>
                  <a:cubicBezTo>
                    <a:pt x="154" y="321"/>
                    <a:pt x="156" y="322"/>
                    <a:pt x="158" y="322"/>
                  </a:cubicBezTo>
                  <a:cubicBezTo>
                    <a:pt x="162" y="322"/>
                    <a:pt x="165" y="320"/>
                    <a:pt x="167" y="318"/>
                  </a:cubicBezTo>
                  <a:cubicBezTo>
                    <a:pt x="191" y="289"/>
                    <a:pt x="196" y="234"/>
                    <a:pt x="131" y="175"/>
                  </a:cubicBezTo>
                  <a:close/>
                  <a:moveTo>
                    <a:pt x="43" y="87"/>
                  </a:moveTo>
                  <a:cubicBezTo>
                    <a:pt x="153" y="87"/>
                    <a:pt x="153" y="87"/>
                    <a:pt x="153" y="87"/>
                  </a:cubicBezTo>
                  <a:cubicBezTo>
                    <a:pt x="150" y="94"/>
                    <a:pt x="145" y="101"/>
                    <a:pt x="139" y="108"/>
                  </a:cubicBezTo>
                  <a:cubicBezTo>
                    <a:pt x="56" y="108"/>
                    <a:pt x="56" y="108"/>
                    <a:pt x="56" y="108"/>
                  </a:cubicBezTo>
                  <a:cubicBezTo>
                    <a:pt x="50" y="101"/>
                    <a:pt x="46" y="94"/>
                    <a:pt x="43" y="87"/>
                  </a:cubicBezTo>
                  <a:close/>
                  <a:moveTo>
                    <a:pt x="161" y="44"/>
                  </a:moveTo>
                  <a:cubicBezTo>
                    <a:pt x="162" y="50"/>
                    <a:pt x="162" y="55"/>
                    <a:pt x="161" y="61"/>
                  </a:cubicBezTo>
                  <a:cubicBezTo>
                    <a:pt x="161" y="62"/>
                    <a:pt x="161" y="64"/>
                    <a:pt x="160" y="66"/>
                  </a:cubicBezTo>
                  <a:cubicBezTo>
                    <a:pt x="35" y="66"/>
                    <a:pt x="35" y="66"/>
                    <a:pt x="35" y="66"/>
                  </a:cubicBezTo>
                  <a:cubicBezTo>
                    <a:pt x="34" y="58"/>
                    <a:pt x="33" y="51"/>
                    <a:pt x="34" y="44"/>
                  </a:cubicBezTo>
                  <a:lnTo>
                    <a:pt x="161" y="44"/>
                  </a:lnTo>
                  <a:close/>
                  <a:moveTo>
                    <a:pt x="56" y="215"/>
                  </a:moveTo>
                  <a:cubicBezTo>
                    <a:pt x="139" y="215"/>
                    <a:pt x="139" y="215"/>
                    <a:pt x="139" y="215"/>
                  </a:cubicBezTo>
                  <a:cubicBezTo>
                    <a:pt x="145" y="222"/>
                    <a:pt x="149" y="229"/>
                    <a:pt x="153" y="236"/>
                  </a:cubicBezTo>
                  <a:cubicBezTo>
                    <a:pt x="42" y="236"/>
                    <a:pt x="42" y="236"/>
                    <a:pt x="42" y="236"/>
                  </a:cubicBezTo>
                  <a:cubicBezTo>
                    <a:pt x="46" y="230"/>
                    <a:pt x="50" y="223"/>
                    <a:pt x="56" y="215"/>
                  </a:cubicBezTo>
                  <a:close/>
                  <a:moveTo>
                    <a:pt x="35" y="279"/>
                  </a:moveTo>
                  <a:cubicBezTo>
                    <a:pt x="34" y="274"/>
                    <a:pt x="33" y="268"/>
                    <a:pt x="34" y="262"/>
                  </a:cubicBezTo>
                  <a:cubicBezTo>
                    <a:pt x="34" y="261"/>
                    <a:pt x="35" y="259"/>
                    <a:pt x="35" y="258"/>
                  </a:cubicBezTo>
                  <a:cubicBezTo>
                    <a:pt x="160" y="258"/>
                    <a:pt x="160" y="258"/>
                    <a:pt x="160" y="258"/>
                  </a:cubicBezTo>
                  <a:cubicBezTo>
                    <a:pt x="162" y="265"/>
                    <a:pt x="162" y="272"/>
                    <a:pt x="161" y="279"/>
                  </a:cubicBezTo>
                  <a:lnTo>
                    <a:pt x="35"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6" name="TextBox 55"/>
          <p:cNvSpPr txBox="1"/>
          <p:nvPr/>
        </p:nvSpPr>
        <p:spPr>
          <a:xfrm>
            <a:off x="7178149" y="1427581"/>
            <a:ext cx="3224671" cy="343870"/>
          </a:xfrm>
          <a:prstGeom prst="rect">
            <a:avLst/>
          </a:prstGeom>
          <a:noFill/>
        </p:spPr>
        <p:txBody>
          <a:bodyPr wrap="square" lIns="91424" tIns="45712" rIns="91424" bIns="45712" rtlCol="0">
            <a:spAutoFit/>
          </a:bodyPr>
          <a:lstStyle/>
          <a:p>
            <a:r>
              <a:rPr lang="ru-RU" sz="1600" b="1" dirty="0"/>
              <a:t>Предмет лизинга*</a:t>
            </a:r>
          </a:p>
        </p:txBody>
      </p:sp>
      <p:sp>
        <p:nvSpPr>
          <p:cNvPr id="63" name="TextBox 62"/>
          <p:cNvSpPr txBox="1"/>
          <p:nvPr/>
        </p:nvSpPr>
        <p:spPr>
          <a:xfrm>
            <a:off x="7189036" y="3981994"/>
            <a:ext cx="4681441" cy="343870"/>
          </a:xfrm>
          <a:prstGeom prst="rect">
            <a:avLst/>
          </a:prstGeom>
          <a:noFill/>
        </p:spPr>
        <p:txBody>
          <a:bodyPr wrap="square" lIns="91424" tIns="45712" rIns="91424" bIns="45712" rtlCol="0">
            <a:spAutoFit/>
          </a:bodyPr>
          <a:lstStyle/>
          <a:p>
            <a:r>
              <a:rPr lang="ru-RU" sz="1600" b="1" dirty="0"/>
              <a:t>Требования к лизингополучателю</a:t>
            </a:r>
          </a:p>
        </p:txBody>
      </p:sp>
      <p:cxnSp>
        <p:nvCxnSpPr>
          <p:cNvPr id="65" name="Прямая соединительная линия 64"/>
          <p:cNvCxnSpPr/>
          <p:nvPr/>
        </p:nvCxnSpPr>
        <p:spPr>
          <a:xfrm>
            <a:off x="7189036" y="4319893"/>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004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Скругленный прямоугольник 31"/>
          <p:cNvSpPr/>
          <p:nvPr/>
        </p:nvSpPr>
        <p:spPr>
          <a:xfrm>
            <a:off x="7199313" y="4424295"/>
            <a:ext cx="4968875" cy="3676718"/>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ru-RU" dirty="0"/>
          </a:p>
        </p:txBody>
      </p:sp>
      <p:cxnSp>
        <p:nvCxnSpPr>
          <p:cNvPr id="14" name="Прямая соединительная линия 13"/>
          <p:cNvCxnSpPr/>
          <p:nvPr/>
        </p:nvCxnSpPr>
        <p:spPr>
          <a:xfrm>
            <a:off x="574678" y="1761015"/>
            <a:ext cx="6272691" cy="2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4676" y="1358047"/>
            <a:ext cx="6602862" cy="343870"/>
          </a:xfrm>
          <a:prstGeom prst="rect">
            <a:avLst/>
          </a:prstGeom>
          <a:noFill/>
        </p:spPr>
        <p:txBody>
          <a:bodyPr wrap="square" lIns="91424" tIns="45712" rIns="91424" bIns="45712" rtlCol="0">
            <a:spAutoFit/>
          </a:bodyPr>
          <a:lstStyle/>
          <a:p>
            <a:r>
              <a:rPr lang="ru-RU" sz="1600" b="1" dirty="0"/>
              <a:t>Параметры продукта «Поставщики крупнейших заказчиков»</a:t>
            </a:r>
          </a:p>
        </p:txBody>
      </p:sp>
      <p:sp>
        <p:nvSpPr>
          <p:cNvPr id="57" name="Заголовок 1"/>
          <p:cNvSpPr>
            <a:spLocks noGrp="1"/>
          </p:cNvSpPr>
          <p:nvPr>
            <p:ph type="title"/>
          </p:nvPr>
        </p:nvSpPr>
        <p:spPr>
          <a:xfrm>
            <a:off x="2844800" y="228781"/>
            <a:ext cx="9652000" cy="698685"/>
          </a:xfrm>
        </p:spPr>
        <p:txBody>
          <a:bodyPr/>
          <a:lstStyle/>
          <a:p>
            <a:r>
              <a:rPr lang="ru-RU" sz="2400" b="0" dirty="0"/>
              <a:t>Условия специального продукта </a:t>
            </a:r>
            <a:r>
              <a:rPr lang="ru-RU" sz="2400" dirty="0"/>
              <a:t>«Поставщики крупнейших заказчиков»</a:t>
            </a:r>
            <a:endParaRPr lang="ru-RU" sz="2400" b="0" dirty="0"/>
          </a:p>
        </p:txBody>
      </p:sp>
      <p:cxnSp>
        <p:nvCxnSpPr>
          <p:cNvPr id="13" name="Прямая соединительная линия 12"/>
          <p:cNvCxnSpPr/>
          <p:nvPr/>
        </p:nvCxnSpPr>
        <p:spPr>
          <a:xfrm>
            <a:off x="7189036" y="1761015"/>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189036" y="1388190"/>
            <a:ext cx="3224671" cy="343870"/>
          </a:xfrm>
          <a:prstGeom prst="rect">
            <a:avLst/>
          </a:prstGeom>
          <a:noFill/>
        </p:spPr>
        <p:txBody>
          <a:bodyPr wrap="square" lIns="91424" tIns="45712" rIns="91424" bIns="45712" rtlCol="0">
            <a:spAutoFit/>
          </a:bodyPr>
          <a:lstStyle/>
          <a:p>
            <a:r>
              <a:rPr lang="ru-RU" sz="1600" b="1" dirty="0"/>
              <a:t>Предмет лизинга*</a:t>
            </a:r>
          </a:p>
        </p:txBody>
      </p:sp>
      <p:sp>
        <p:nvSpPr>
          <p:cNvPr id="42" name="Прямоугольник 41"/>
          <p:cNvSpPr/>
          <p:nvPr/>
        </p:nvSpPr>
        <p:spPr>
          <a:xfrm>
            <a:off x="344601" y="7852221"/>
            <a:ext cx="11805920" cy="682543"/>
          </a:xfrm>
          <a:prstGeom prst="rect">
            <a:avLst/>
          </a:prstGeom>
        </p:spPr>
        <p:txBody>
          <a:bodyPr wrap="square" lIns="71987" tIns="107981" rIns="35994" bIns="0" anchor="t">
            <a:noAutofit/>
          </a:bodyPr>
          <a:lstStyle/>
          <a:p>
            <a:pPr lvl="0"/>
            <a:r>
              <a:rPr lang="ru-RU" sz="1000" dirty="0">
                <a:solidFill>
                  <a:schemeClr val="accent5"/>
                </a:solidFill>
              </a:rPr>
              <a:t>* Новое (не бывшее в употреблении) оборудование</a:t>
            </a:r>
          </a:p>
          <a:p>
            <a:pPr lvl="0"/>
            <a:r>
              <a:rPr lang="ru-RU" sz="1000" dirty="0">
                <a:solidFill>
                  <a:schemeClr val="accent5"/>
                </a:solidFill>
              </a:rPr>
              <a:t>** ЮЛ и ИП, отнесенные к категории субъекта «Микропредприятия» или «Малые предприятия» в соответствии с Федеральным законом от 24 июля 2007 г. № 209-ФЗ.</a:t>
            </a:r>
          </a:p>
          <a:p>
            <a:pPr lvl="0"/>
            <a:r>
              <a:rPr lang="ru-RU" sz="1000" dirty="0">
                <a:solidFill>
                  <a:schemeClr val="accent5"/>
                </a:solidFill>
              </a:rPr>
              <a:t>*** В соответствии с частью 82 статьи 3 Федерального закона от 18.07.2011 № 223-ФЗ «О закупках товаров, работ, услуг отдельными видами юридических лиц» для целей проведения оценки соответствия и мониторинга соответствия, предусмотренных статьей 51 вышеуказанного Федерального закона</a:t>
            </a:r>
          </a:p>
        </p:txBody>
      </p:sp>
      <p:sp>
        <p:nvSpPr>
          <p:cNvPr id="46" name="TextBox 45"/>
          <p:cNvSpPr txBox="1"/>
          <p:nvPr/>
        </p:nvSpPr>
        <p:spPr>
          <a:xfrm>
            <a:off x="7199313" y="1902972"/>
            <a:ext cx="4968875" cy="931024"/>
          </a:xfrm>
          <a:prstGeom prst="rect">
            <a:avLst/>
          </a:prstGeom>
          <a:noFill/>
        </p:spPr>
        <p:txBody>
          <a:bodyPr wrap="square" lIns="91424" tIns="45712" rIns="91424" bIns="45712" rtlCol="0">
            <a:spAutoFit/>
          </a:bodyPr>
          <a:lstStyle/>
          <a:p>
            <a:pPr marL="285702" indent="-285702">
              <a:spcAft>
                <a:spcPts val="300"/>
              </a:spcAft>
              <a:buFont typeface="Arial" panose="020B0604020202020204" pitchFamily="34" charset="0"/>
              <a:buChar char="•"/>
            </a:pPr>
            <a:r>
              <a:rPr lang="ru-RU" sz="1300" dirty="0">
                <a:solidFill>
                  <a:srgbClr val="0070C0"/>
                </a:solidFill>
              </a:rPr>
              <a:t>Является промышленным оборудованием;</a:t>
            </a:r>
          </a:p>
          <a:p>
            <a:pPr marL="285702" indent="-285702">
              <a:spcAft>
                <a:spcPts val="300"/>
              </a:spcAft>
              <a:buFont typeface="Arial" panose="020B0604020202020204" pitchFamily="34" charset="0"/>
              <a:buChar char="•"/>
            </a:pPr>
            <a:r>
              <a:rPr lang="ru-RU" sz="1300" dirty="0">
                <a:solidFill>
                  <a:srgbClr val="0070C0"/>
                </a:solidFill>
              </a:rPr>
              <a:t>Предназначен и приобретается  для целей производства; первичной и (или) последующей (промышленной) переработки сельскохозяйственной продукции.</a:t>
            </a:r>
          </a:p>
        </p:txBody>
      </p:sp>
      <p:graphicFrame>
        <p:nvGraphicFramePr>
          <p:cNvPr id="47" name="Таблица 46"/>
          <p:cNvGraphicFramePr>
            <a:graphicFrameLocks noGrp="1"/>
          </p:cNvGraphicFramePr>
          <p:nvPr>
            <p:extLst>
              <p:ext uri="{D42A27DB-BD31-4B8C-83A1-F6EECF244321}">
                <p14:modId xmlns:p14="http://schemas.microsoft.com/office/powerpoint/2010/main" val="3091744232"/>
              </p:ext>
            </p:extLst>
          </p:nvPr>
        </p:nvGraphicFramePr>
        <p:xfrm>
          <a:off x="459868" y="3510070"/>
          <a:ext cx="6387499" cy="4409970"/>
        </p:xfrm>
        <a:graphic>
          <a:graphicData uri="http://schemas.openxmlformats.org/drawingml/2006/table">
            <a:tbl>
              <a:tblPr>
                <a:tableStyleId>{5C22544A-7EE6-4342-B048-85BDC9FD1C3A}</a:tableStyleId>
              </a:tblPr>
              <a:tblGrid>
                <a:gridCol w="1832212">
                  <a:extLst>
                    <a:ext uri="{9D8B030D-6E8A-4147-A177-3AD203B41FA5}">
                      <a16:colId xmlns:a16="http://schemas.microsoft.com/office/drawing/2014/main" xmlns="" val="2985683231"/>
                    </a:ext>
                  </a:extLst>
                </a:gridCol>
                <a:gridCol w="4555287">
                  <a:extLst>
                    <a:ext uri="{9D8B030D-6E8A-4147-A177-3AD203B41FA5}">
                      <a16:colId xmlns:a16="http://schemas.microsoft.com/office/drawing/2014/main" xmlns="" val="1334048016"/>
                    </a:ext>
                  </a:extLst>
                </a:gridCol>
              </a:tblGrid>
              <a:tr h="881994">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Процентная ставка </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B w="28575" cap="flat" cmpd="sng" algn="ctr">
                      <a:solidFill>
                        <a:schemeClr val="bg1"/>
                      </a:solidFill>
                      <a:prstDash val="solid"/>
                      <a:round/>
                      <a:headEnd type="none" w="med" len="med"/>
                      <a:tailEnd type="none" w="med" len="med"/>
                    </a:lnB>
                    <a:solidFill>
                      <a:srgbClr val="CCECFF"/>
                    </a:solidFill>
                  </a:tcPr>
                </a:tc>
                <a:tc>
                  <a:txBody>
                    <a:bodyPr/>
                    <a:lstStyle/>
                    <a:p>
                      <a:pPr algn="l" fontAlgn="b"/>
                      <a:r>
                        <a:rPr lang="ru-RU" sz="1400" b="1" i="0" u="none" strike="noStrike" dirty="0" smtClean="0">
                          <a:solidFill>
                            <a:srgbClr val="000000"/>
                          </a:solidFill>
                          <a:effectLst/>
                          <a:latin typeface="+mj-lt"/>
                        </a:rPr>
                        <a:t>6 % </a:t>
                      </a:r>
                      <a:r>
                        <a:rPr lang="ru-RU" sz="1400" b="0" i="0" u="none" strike="noStrike" dirty="0" smtClean="0">
                          <a:solidFill>
                            <a:srgbClr val="000000"/>
                          </a:solidFill>
                          <a:effectLst/>
                          <a:latin typeface="+mj-lt"/>
                        </a:rPr>
                        <a:t>годовых - для российского оборудования</a:t>
                      </a:r>
                    </a:p>
                    <a:p>
                      <a:pPr algn="l" fontAlgn="b"/>
                      <a:r>
                        <a:rPr lang="ru-RU" sz="1400" b="1" i="0" u="none" strike="noStrike" dirty="0" smtClean="0">
                          <a:solidFill>
                            <a:srgbClr val="000000"/>
                          </a:solidFill>
                          <a:effectLst/>
                          <a:latin typeface="+mj-lt"/>
                        </a:rPr>
                        <a:t>8 % </a:t>
                      </a:r>
                      <a:r>
                        <a:rPr lang="ru-RU" sz="1400" b="0" i="0" u="none" strike="noStrike" dirty="0" smtClean="0">
                          <a:solidFill>
                            <a:srgbClr val="000000"/>
                          </a:solidFill>
                          <a:effectLst/>
                          <a:latin typeface="+mj-lt"/>
                        </a:rPr>
                        <a:t>годовых - для иностранного оборудования</a:t>
                      </a:r>
                    </a:p>
                  </a:txBody>
                  <a:tcPr marL="36000" marR="36000" marT="35999" marB="35999"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610129"/>
                  </a:ext>
                </a:extLst>
              </a:tr>
              <a:tr h="881994">
                <a:tc>
                  <a:txBody>
                    <a:bodyPr/>
                    <a:lstStyle/>
                    <a:p>
                      <a:pPr marL="88900" indent="0" algn="l" defTabSz="1093324" rtl="0" eaLnBrk="1" fontAlgn="b" latinLnBrk="0" hangingPunct="1">
                        <a:spcAft>
                          <a:spcPts val="0"/>
                        </a:spcAft>
                      </a:pPr>
                      <a:r>
                        <a:rPr lang="ru-RU" sz="1400" kern="1200" dirty="0" smtClean="0">
                          <a:solidFill>
                            <a:schemeClr val="dk1"/>
                          </a:solidFill>
                          <a:effectLst/>
                          <a:latin typeface="+mn-lt"/>
                          <a:ea typeface="Times New Roman" panose="02020603050405020304" pitchFamily="18" charset="0"/>
                          <a:cs typeface="+mn-cs"/>
                        </a:rPr>
                        <a:t>Сумма финансирования</a:t>
                      </a:r>
                      <a:endParaRPr lang="ru-RU" sz="1400" kern="1200" dirty="0">
                        <a:solidFill>
                          <a:schemeClr val="dk1"/>
                        </a:solidFill>
                        <a:effectLst/>
                        <a:latin typeface="+mn-lt"/>
                        <a:ea typeface="Times New Roman" panose="02020603050405020304" pitchFamily="18" charset="0"/>
                        <a:cs typeface="+mn-cs"/>
                      </a:endParaRPr>
                    </a:p>
                  </a:txBody>
                  <a:tcPr marL="36000" marR="36000" marT="35999" marB="35999"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5 млн</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рублей 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100 млн </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рублей</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3520796"/>
                  </a:ext>
                </a:extLst>
              </a:tr>
              <a:tr h="881994">
                <a:tc>
                  <a:txBody>
                    <a:bodyPr/>
                    <a:lstStyle/>
                    <a:p>
                      <a:pPr>
                        <a:spcAft>
                          <a:spcPts val="0"/>
                        </a:spcAft>
                      </a:pPr>
                      <a:r>
                        <a:rPr lang="ru-RU" sz="1400" dirty="0">
                          <a:effectLst/>
                          <a:latin typeface="+mn-lt"/>
                          <a:ea typeface="Times New Roman" panose="02020603050405020304" pitchFamily="18" charset="0"/>
                        </a:rPr>
                        <a:t>Авансовый платеж</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От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15%</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от стоимости предмета лизинга</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54195246"/>
                  </a:ext>
                </a:extLst>
              </a:tr>
              <a:tr h="881994">
                <a:tc>
                  <a:txBody>
                    <a:bodyPr/>
                    <a:lstStyle/>
                    <a:p>
                      <a:pPr>
                        <a:spcAft>
                          <a:spcPts val="0"/>
                        </a:spcAft>
                      </a:pPr>
                      <a:r>
                        <a:rPr lang="ru-RU" sz="1400" dirty="0">
                          <a:effectLst/>
                          <a:latin typeface="+mn-lt"/>
                          <a:ea typeface="Times New Roman" panose="02020603050405020304" pitchFamily="18" charset="0"/>
                        </a:rPr>
                        <a:t>Срок лизинга</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До </a:t>
                      </a:r>
                      <a:r>
                        <a:rPr kumimoji="0" lang="ru-RU" sz="1400" b="1" i="0" u="none" strike="noStrike" kern="1200" cap="none" spc="0" normalizeH="0" baseline="0" noProof="0" dirty="0" smtClean="0">
                          <a:ln>
                            <a:noFill/>
                          </a:ln>
                          <a:solidFill>
                            <a:srgbClr val="000000"/>
                          </a:solidFill>
                          <a:effectLst/>
                          <a:uLnTx/>
                          <a:uFillTx/>
                          <a:latin typeface="+mn-lt"/>
                          <a:ea typeface="+mn-ea"/>
                          <a:cs typeface="+mn-cs"/>
                        </a:rPr>
                        <a:t>60</a:t>
                      </a:r>
                      <a:r>
                        <a:rPr kumimoji="0" lang="ru-RU" sz="1400" b="0" i="0" u="none" strike="noStrike" kern="1200" cap="none" spc="0" normalizeH="0" baseline="0" noProof="0" dirty="0" smtClean="0">
                          <a:ln>
                            <a:noFill/>
                          </a:ln>
                          <a:solidFill>
                            <a:srgbClr val="000000"/>
                          </a:solidFill>
                          <a:effectLst/>
                          <a:uLnTx/>
                          <a:uFillTx/>
                          <a:latin typeface="+mn-lt"/>
                          <a:ea typeface="+mn-ea"/>
                          <a:cs typeface="+mn-cs"/>
                        </a:rPr>
                        <a:t> месяцев </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94084773"/>
                  </a:ext>
                </a:extLst>
              </a:tr>
              <a:tr h="881994">
                <a:tc>
                  <a:txBody>
                    <a:bodyPr/>
                    <a:lstStyle/>
                    <a:p>
                      <a:pPr>
                        <a:spcAft>
                          <a:spcPts val="0"/>
                        </a:spcAft>
                      </a:pPr>
                      <a:r>
                        <a:rPr lang="ru-RU" sz="1400" dirty="0" smtClean="0">
                          <a:effectLst/>
                          <a:latin typeface="+mn-lt"/>
                          <a:ea typeface="Times New Roman" panose="02020603050405020304" pitchFamily="18" charset="0"/>
                        </a:rPr>
                        <a:t>Обеспечение</a:t>
                      </a:r>
                      <a:endParaRPr lang="ru-RU" sz="1400" dirty="0">
                        <a:effectLst/>
                        <a:latin typeface="+mn-lt"/>
                        <a:ea typeface="Times New Roman" panose="02020603050405020304" pitchFamily="18"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1093324" rtl="0" eaLnBrk="1" fontAlgn="b"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000000"/>
                          </a:solidFill>
                          <a:effectLst/>
                          <a:uLnTx/>
                          <a:uFillTx/>
                          <a:latin typeface="+mn-lt"/>
                          <a:ea typeface="+mn-ea"/>
                          <a:cs typeface="+mn-cs"/>
                        </a:rPr>
                        <a:t>Наличие поручительства собственников, контролирующих более 50% долей/ акций Лизингополучателя</a:t>
                      </a:r>
                      <a:endParaRPr kumimoji="0" lang="ru-RU" sz="1400" b="0" i="0" u="none" strike="noStrike" kern="1200" cap="none" spc="0" normalizeH="0" baseline="0" noProof="0" dirty="0">
                        <a:ln>
                          <a:noFill/>
                        </a:ln>
                        <a:solidFill>
                          <a:srgbClr val="000000"/>
                        </a:solidFill>
                        <a:effectLst/>
                        <a:uLnTx/>
                        <a:uFillTx/>
                        <a:latin typeface="Arial"/>
                        <a:ea typeface="+mn-ea"/>
                        <a:cs typeface="+mn-cs"/>
                      </a:endParaRPr>
                    </a:p>
                  </a:txBody>
                  <a:tcPr marL="36000" marR="36000" marT="35999" marB="35999"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0" name="Freeform 21"/>
          <p:cNvSpPr>
            <a:spLocks noChangeAspect="1"/>
          </p:cNvSpPr>
          <p:nvPr/>
        </p:nvSpPr>
        <p:spPr bwMode="auto">
          <a:xfrm>
            <a:off x="7420127" y="4822357"/>
            <a:ext cx="598068" cy="574279"/>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76" tIns="49338" rIns="98676" bIns="49338" numCol="1" anchor="t" anchorCtr="0" compatLnSpc="1">
            <a:prstTxWarp prst="textNoShape">
              <a:avLst/>
            </a:prstTxWarp>
          </a:bodyPr>
          <a:lstStyle/>
          <a:p>
            <a:pPr defTabSz="986747"/>
            <a:endParaRPr lang="en-GB" sz="2000" dirty="0">
              <a:solidFill>
                <a:srgbClr val="000000"/>
              </a:solidFill>
            </a:endParaRPr>
          </a:p>
        </p:txBody>
      </p:sp>
      <p:sp>
        <p:nvSpPr>
          <p:cNvPr id="51" name="Прямоугольник 50"/>
          <p:cNvSpPr/>
          <p:nvPr/>
        </p:nvSpPr>
        <p:spPr>
          <a:xfrm>
            <a:off x="8300406" y="4533154"/>
            <a:ext cx="3841110" cy="1703127"/>
          </a:xfrm>
          <a:prstGeom prst="rect">
            <a:avLst/>
          </a:prstGeom>
        </p:spPr>
        <p:txBody>
          <a:bodyPr wrap="square" lIns="71987" tIns="107981" rIns="35994" bIns="0" anchor="t">
            <a:noAutofit/>
          </a:bodyPr>
          <a:lstStyle/>
          <a:p>
            <a:pPr marL="171421" indent="-171421" defTabSz="957103">
              <a:lnSpc>
                <a:spcPct val="106000"/>
              </a:lnSpc>
              <a:spcBef>
                <a:spcPts val="300"/>
              </a:spcBef>
              <a:buFont typeface="Arial" panose="020B0604020202020204" pitchFamily="34" charset="0"/>
              <a:buChar char="•"/>
            </a:pPr>
            <a:r>
              <a:rPr lang="ru-RU" sz="1100" dirty="0"/>
              <a:t>Субъект индивидуального и малого предпринимательства (ИМП)**</a:t>
            </a:r>
          </a:p>
          <a:p>
            <a:pPr marL="171421" indent="-171421" defTabSz="957103">
              <a:lnSpc>
                <a:spcPct val="106000"/>
              </a:lnSpc>
              <a:spcBef>
                <a:spcPts val="300"/>
              </a:spcBef>
              <a:buFont typeface="Arial" panose="020B0604020202020204" pitchFamily="34" charset="0"/>
              <a:buChar char="•"/>
            </a:pPr>
            <a:r>
              <a:rPr lang="ru-RU" sz="1100" dirty="0"/>
              <a:t>Лизингополучатель является поставщиком конкретных и отдельных заказчиков, определяемых Правительством Российской Федерации***</a:t>
            </a:r>
          </a:p>
        </p:txBody>
      </p:sp>
      <p:sp>
        <p:nvSpPr>
          <p:cNvPr id="53" name="TextBox 52"/>
          <p:cNvSpPr txBox="1"/>
          <p:nvPr/>
        </p:nvSpPr>
        <p:spPr>
          <a:xfrm>
            <a:off x="7177536" y="5513734"/>
            <a:ext cx="1100959" cy="440818"/>
          </a:xfrm>
          <a:prstGeom prst="rect">
            <a:avLst/>
          </a:prstGeom>
          <a:noFill/>
        </p:spPr>
        <p:txBody>
          <a:bodyPr wrap="square" lIns="91424" tIns="45712" rIns="91424" bIns="45712" rtlCol="0">
            <a:spAutoFit/>
          </a:bodyPr>
          <a:lstStyle/>
          <a:p>
            <a:pPr algn="ctr"/>
            <a:r>
              <a:rPr lang="ru-RU" sz="1100" b="1" dirty="0">
                <a:solidFill>
                  <a:srgbClr val="1F4E79"/>
                </a:solidFill>
              </a:rPr>
              <a:t>Профиль клиента</a:t>
            </a:r>
          </a:p>
        </p:txBody>
      </p:sp>
      <p:sp>
        <p:nvSpPr>
          <p:cNvPr id="54" name="L-Shape 10"/>
          <p:cNvSpPr/>
          <p:nvPr/>
        </p:nvSpPr>
        <p:spPr>
          <a:xfrm rot="13701821">
            <a:off x="9604583" y="6410458"/>
            <a:ext cx="226876" cy="226876"/>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55" name="Прямоугольник 54"/>
          <p:cNvSpPr/>
          <p:nvPr/>
        </p:nvSpPr>
        <p:spPr>
          <a:xfrm>
            <a:off x="7753231" y="6385397"/>
            <a:ext cx="1800360"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Величина дохода</a:t>
            </a:r>
            <a:endParaRPr lang="en-US" sz="1100" b="1" dirty="0">
              <a:solidFill>
                <a:srgbClr val="1F4E79"/>
              </a:solidFill>
            </a:endParaRPr>
          </a:p>
        </p:txBody>
      </p:sp>
      <p:sp>
        <p:nvSpPr>
          <p:cNvPr id="58" name="Прямоугольник 57"/>
          <p:cNvSpPr/>
          <p:nvPr/>
        </p:nvSpPr>
        <p:spPr>
          <a:xfrm>
            <a:off x="10018771" y="6385397"/>
            <a:ext cx="128232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800 млн руб.</a:t>
            </a:r>
          </a:p>
        </p:txBody>
      </p:sp>
      <p:sp>
        <p:nvSpPr>
          <p:cNvPr id="59" name="L-Shape 10"/>
          <p:cNvSpPr/>
          <p:nvPr/>
        </p:nvSpPr>
        <p:spPr>
          <a:xfrm rot="13701821">
            <a:off x="9609252" y="6914431"/>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60" name="Прямоугольник 59"/>
          <p:cNvSpPr/>
          <p:nvPr/>
        </p:nvSpPr>
        <p:spPr>
          <a:xfrm>
            <a:off x="7420129" y="6801536"/>
            <a:ext cx="2199128" cy="440818"/>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Среднесписочная численность сотрудников</a:t>
            </a:r>
          </a:p>
        </p:txBody>
      </p:sp>
      <p:sp>
        <p:nvSpPr>
          <p:cNvPr id="61" name="Прямоугольник 60"/>
          <p:cNvSpPr/>
          <p:nvPr/>
        </p:nvSpPr>
        <p:spPr>
          <a:xfrm>
            <a:off x="10018769" y="6900713"/>
            <a:ext cx="1243585" cy="266314"/>
          </a:xfrm>
          <a:prstGeom prst="rect">
            <a:avLst/>
          </a:prstGeom>
        </p:spPr>
        <p:txBody>
          <a:bodyPr wrap="none" lIns="91424" tIns="45712" rIns="91424" bIns="45712">
            <a:spAutoFit/>
          </a:bodyPr>
          <a:lstStyle/>
          <a:p>
            <a:pPr defTabSz="859392" fontAlgn="t">
              <a:spcBef>
                <a:spcPts val="200"/>
              </a:spcBef>
              <a:spcAft>
                <a:spcPts val="0"/>
              </a:spcAft>
              <a:defRPr/>
            </a:pPr>
            <a:r>
              <a:rPr lang="ru-RU" sz="1100" dirty="0">
                <a:solidFill>
                  <a:srgbClr val="000000"/>
                </a:solidFill>
              </a:rPr>
              <a:t>До 100 человек</a:t>
            </a:r>
          </a:p>
        </p:txBody>
      </p:sp>
      <p:sp>
        <p:nvSpPr>
          <p:cNvPr id="67" name="L-Shape 10"/>
          <p:cNvSpPr/>
          <p:nvPr/>
        </p:nvSpPr>
        <p:spPr>
          <a:xfrm rot="13701821">
            <a:off x="9609252" y="7444336"/>
            <a:ext cx="249564" cy="24956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dirty="0"/>
          </a:p>
        </p:txBody>
      </p:sp>
      <p:sp>
        <p:nvSpPr>
          <p:cNvPr id="71" name="Прямоугольник 70"/>
          <p:cNvSpPr/>
          <p:nvPr/>
        </p:nvSpPr>
        <p:spPr>
          <a:xfrm>
            <a:off x="7677383" y="7430502"/>
            <a:ext cx="1833947" cy="266314"/>
          </a:xfrm>
          <a:prstGeom prst="rect">
            <a:avLst/>
          </a:prstGeom>
        </p:spPr>
        <p:txBody>
          <a:bodyPr wrap="square" lIns="91424" tIns="45712" rIns="91424" bIns="45712">
            <a:spAutoFit/>
          </a:bodyPr>
          <a:lstStyle/>
          <a:p>
            <a:pPr algn="r" defTabSz="859392" fontAlgn="t">
              <a:spcBef>
                <a:spcPts val="200"/>
              </a:spcBef>
              <a:spcAft>
                <a:spcPts val="0"/>
              </a:spcAft>
              <a:defRPr/>
            </a:pPr>
            <a:r>
              <a:rPr lang="ru-RU" sz="1100" b="1" dirty="0">
                <a:solidFill>
                  <a:srgbClr val="1F4E79"/>
                </a:solidFill>
              </a:rPr>
              <a:t>Срок регистрации</a:t>
            </a:r>
          </a:p>
        </p:txBody>
      </p:sp>
      <p:sp>
        <p:nvSpPr>
          <p:cNvPr id="75" name="Прямоугольник 74"/>
          <p:cNvSpPr/>
          <p:nvPr/>
        </p:nvSpPr>
        <p:spPr>
          <a:xfrm>
            <a:off x="10018769" y="7430618"/>
            <a:ext cx="1661603" cy="266314"/>
          </a:xfrm>
          <a:prstGeom prst="rect">
            <a:avLst/>
          </a:prstGeom>
        </p:spPr>
        <p:txBody>
          <a:bodyPr wrap="square" lIns="91424" tIns="45712" rIns="91424" bIns="45712">
            <a:spAutoFit/>
          </a:bodyPr>
          <a:lstStyle/>
          <a:p>
            <a:pPr defTabSz="859392" fontAlgn="t">
              <a:spcBef>
                <a:spcPts val="200"/>
              </a:spcBef>
              <a:spcAft>
                <a:spcPts val="0"/>
              </a:spcAft>
              <a:defRPr/>
            </a:pPr>
            <a:r>
              <a:rPr lang="ru-RU" sz="1100" b="1" dirty="0">
                <a:solidFill>
                  <a:srgbClr val="1F4E79"/>
                </a:solidFill>
              </a:rPr>
              <a:t>Более 12 месяцев</a:t>
            </a:r>
          </a:p>
        </p:txBody>
      </p:sp>
      <p:grpSp>
        <p:nvGrpSpPr>
          <p:cNvPr id="77" name="Группа 76"/>
          <p:cNvGrpSpPr/>
          <p:nvPr/>
        </p:nvGrpSpPr>
        <p:grpSpPr>
          <a:xfrm>
            <a:off x="2835738" y="1974521"/>
            <a:ext cx="1294066" cy="1429040"/>
            <a:chOff x="8744843" y="2953459"/>
            <a:chExt cx="1613622" cy="2233881"/>
          </a:xfrm>
        </p:grpSpPr>
        <p:sp>
          <p:nvSpPr>
            <p:cNvPr id="78" name="Прямоугольник 77"/>
            <p:cNvSpPr/>
            <p:nvPr/>
          </p:nvSpPr>
          <p:spPr>
            <a:xfrm>
              <a:off x="8744843" y="2953459"/>
              <a:ext cx="1613622" cy="223388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9" name="Прямоугольник 78"/>
            <p:cNvSpPr/>
            <p:nvPr/>
          </p:nvSpPr>
          <p:spPr>
            <a:xfrm>
              <a:off x="8767708" y="2988234"/>
              <a:ext cx="1558989" cy="215415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43" name="Freeform 34"/>
          <p:cNvSpPr>
            <a:spLocks noChangeAspect="1" noEditPoints="1"/>
          </p:cNvSpPr>
          <p:nvPr/>
        </p:nvSpPr>
        <p:spPr bwMode="auto">
          <a:xfrm>
            <a:off x="3088396" y="2373388"/>
            <a:ext cx="833185" cy="600872"/>
          </a:xfrm>
          <a:custGeom>
            <a:avLst/>
            <a:gdLst/>
            <a:ahLst/>
            <a:cxnLst>
              <a:cxn ang="0">
                <a:pos x="22" y="53"/>
              </a:cxn>
              <a:cxn ang="0">
                <a:pos x="33" y="42"/>
              </a:cxn>
              <a:cxn ang="0">
                <a:pos x="44" y="53"/>
              </a:cxn>
              <a:cxn ang="0">
                <a:pos x="33" y="64"/>
              </a:cxn>
              <a:cxn ang="0">
                <a:pos x="22" y="53"/>
              </a:cxn>
              <a:cxn ang="0">
                <a:pos x="87" y="53"/>
              </a:cxn>
              <a:cxn ang="0">
                <a:pos x="97" y="42"/>
              </a:cxn>
              <a:cxn ang="0">
                <a:pos x="108" y="53"/>
              </a:cxn>
              <a:cxn ang="0">
                <a:pos x="97" y="64"/>
              </a:cxn>
              <a:cxn ang="0">
                <a:pos x="87" y="53"/>
              </a:cxn>
              <a:cxn ang="0">
                <a:pos x="115" y="26"/>
              </a:cxn>
              <a:cxn ang="0">
                <a:pos x="113" y="25"/>
              </a:cxn>
              <a:cxn ang="0">
                <a:pos x="109" y="20"/>
              </a:cxn>
              <a:cxn ang="0">
                <a:pos x="104" y="3"/>
              </a:cxn>
              <a:cxn ang="0">
                <a:pos x="100" y="0"/>
              </a:cxn>
              <a:cxn ang="0">
                <a:pos x="5" y="0"/>
              </a:cxn>
              <a:cxn ang="0">
                <a:pos x="2" y="3"/>
              </a:cxn>
              <a:cxn ang="0">
                <a:pos x="2" y="48"/>
              </a:cxn>
              <a:cxn ang="0">
                <a:pos x="0" y="48"/>
              </a:cxn>
              <a:cxn ang="0">
                <a:pos x="0" y="53"/>
              </a:cxn>
              <a:cxn ang="0">
                <a:pos x="16" y="53"/>
              </a:cxn>
              <a:cxn ang="0">
                <a:pos x="19" y="50"/>
              </a:cxn>
              <a:cxn ang="0">
                <a:pos x="33" y="39"/>
              </a:cxn>
              <a:cxn ang="0">
                <a:pos x="47" y="50"/>
              </a:cxn>
              <a:cxn ang="0">
                <a:pos x="50" y="53"/>
              </a:cxn>
              <a:cxn ang="0">
                <a:pos x="80" y="53"/>
              </a:cxn>
              <a:cxn ang="0">
                <a:pos x="83" y="50"/>
              </a:cxn>
              <a:cxn ang="0">
                <a:pos x="97" y="39"/>
              </a:cxn>
              <a:cxn ang="0">
                <a:pos x="111" y="50"/>
              </a:cxn>
              <a:cxn ang="0">
                <a:pos x="114" y="53"/>
              </a:cxn>
              <a:cxn ang="0">
                <a:pos x="118" y="50"/>
              </a:cxn>
              <a:cxn ang="0">
                <a:pos x="118" y="31"/>
              </a:cxn>
              <a:cxn ang="0">
                <a:pos x="115" y="26"/>
              </a:cxn>
              <a:cxn ang="0">
                <a:pos x="89" y="33"/>
              </a:cxn>
              <a:cxn ang="0">
                <a:pos x="88" y="37"/>
              </a:cxn>
              <a:cxn ang="0">
                <a:pos x="80" y="47"/>
              </a:cxn>
              <a:cxn ang="0">
                <a:pos x="77" y="49"/>
              </a:cxn>
              <a:cxn ang="0">
                <a:pos x="74" y="49"/>
              </a:cxn>
              <a:cxn ang="0">
                <a:pos x="71" y="46"/>
              </a:cxn>
              <a:cxn ang="0">
                <a:pos x="71" y="10"/>
              </a:cxn>
              <a:cxn ang="0">
                <a:pos x="74" y="7"/>
              </a:cxn>
              <a:cxn ang="0">
                <a:pos x="86" y="7"/>
              </a:cxn>
              <a:cxn ang="0">
                <a:pos x="89" y="10"/>
              </a:cxn>
              <a:cxn ang="0">
                <a:pos x="89" y="33"/>
              </a:cxn>
              <a:cxn ang="0">
                <a:pos x="102" y="23"/>
              </a:cxn>
              <a:cxn ang="0">
                <a:pos x="96" y="23"/>
              </a:cxn>
              <a:cxn ang="0">
                <a:pos x="93" y="20"/>
              </a:cxn>
              <a:cxn ang="0">
                <a:pos x="93" y="10"/>
              </a:cxn>
              <a:cxn ang="0">
                <a:pos x="96" y="7"/>
              </a:cxn>
              <a:cxn ang="0">
                <a:pos x="98" y="7"/>
              </a:cxn>
              <a:cxn ang="0">
                <a:pos x="102" y="10"/>
              </a:cxn>
              <a:cxn ang="0">
                <a:pos x="104" y="20"/>
              </a:cxn>
              <a:cxn ang="0">
                <a:pos x="102" y="23"/>
              </a:cxn>
            </a:cxnLst>
            <a:rect l="0" t="0" r="r" b="b"/>
            <a:pathLst>
              <a:path w="118" h="64">
                <a:moveTo>
                  <a:pt x="22" y="53"/>
                </a:moveTo>
                <a:cubicBezTo>
                  <a:pt x="22" y="47"/>
                  <a:pt x="27" y="42"/>
                  <a:pt x="33" y="42"/>
                </a:cubicBezTo>
                <a:cubicBezTo>
                  <a:pt x="39" y="42"/>
                  <a:pt x="44" y="47"/>
                  <a:pt x="44" y="53"/>
                </a:cubicBezTo>
                <a:cubicBezTo>
                  <a:pt x="44" y="59"/>
                  <a:pt x="39" y="64"/>
                  <a:pt x="33" y="64"/>
                </a:cubicBezTo>
                <a:cubicBezTo>
                  <a:pt x="27" y="64"/>
                  <a:pt x="22" y="59"/>
                  <a:pt x="22" y="53"/>
                </a:cubicBezTo>
                <a:close/>
                <a:moveTo>
                  <a:pt x="87" y="53"/>
                </a:moveTo>
                <a:cubicBezTo>
                  <a:pt x="87" y="47"/>
                  <a:pt x="91" y="42"/>
                  <a:pt x="97" y="42"/>
                </a:cubicBezTo>
                <a:cubicBezTo>
                  <a:pt x="103" y="42"/>
                  <a:pt x="108" y="47"/>
                  <a:pt x="108" y="53"/>
                </a:cubicBezTo>
                <a:cubicBezTo>
                  <a:pt x="108" y="59"/>
                  <a:pt x="103" y="64"/>
                  <a:pt x="97" y="64"/>
                </a:cubicBezTo>
                <a:cubicBezTo>
                  <a:pt x="91" y="64"/>
                  <a:pt x="87" y="59"/>
                  <a:pt x="87" y="53"/>
                </a:cubicBezTo>
                <a:close/>
                <a:moveTo>
                  <a:pt x="115" y="26"/>
                </a:moveTo>
                <a:cubicBezTo>
                  <a:pt x="113" y="25"/>
                  <a:pt x="113" y="25"/>
                  <a:pt x="113" y="25"/>
                </a:cubicBezTo>
                <a:cubicBezTo>
                  <a:pt x="111" y="24"/>
                  <a:pt x="110" y="22"/>
                  <a:pt x="109" y="20"/>
                </a:cubicBezTo>
                <a:cubicBezTo>
                  <a:pt x="104" y="3"/>
                  <a:pt x="104" y="3"/>
                  <a:pt x="104" y="3"/>
                </a:cubicBezTo>
                <a:cubicBezTo>
                  <a:pt x="104" y="2"/>
                  <a:pt x="102" y="0"/>
                  <a:pt x="100" y="0"/>
                </a:cubicBezTo>
                <a:cubicBezTo>
                  <a:pt x="5" y="0"/>
                  <a:pt x="5" y="0"/>
                  <a:pt x="5" y="0"/>
                </a:cubicBezTo>
                <a:cubicBezTo>
                  <a:pt x="3" y="0"/>
                  <a:pt x="2" y="2"/>
                  <a:pt x="2" y="3"/>
                </a:cubicBezTo>
                <a:cubicBezTo>
                  <a:pt x="2" y="48"/>
                  <a:pt x="2" y="48"/>
                  <a:pt x="2" y="48"/>
                </a:cubicBezTo>
                <a:cubicBezTo>
                  <a:pt x="0" y="48"/>
                  <a:pt x="0" y="48"/>
                  <a:pt x="0" y="48"/>
                </a:cubicBezTo>
                <a:cubicBezTo>
                  <a:pt x="0" y="53"/>
                  <a:pt x="0" y="53"/>
                  <a:pt x="0" y="53"/>
                </a:cubicBezTo>
                <a:cubicBezTo>
                  <a:pt x="16" y="53"/>
                  <a:pt x="16" y="53"/>
                  <a:pt x="16" y="53"/>
                </a:cubicBezTo>
                <a:cubicBezTo>
                  <a:pt x="18" y="53"/>
                  <a:pt x="19" y="52"/>
                  <a:pt x="19" y="50"/>
                </a:cubicBezTo>
                <a:cubicBezTo>
                  <a:pt x="20" y="44"/>
                  <a:pt x="26" y="39"/>
                  <a:pt x="33" y="39"/>
                </a:cubicBezTo>
                <a:cubicBezTo>
                  <a:pt x="40" y="39"/>
                  <a:pt x="45" y="44"/>
                  <a:pt x="47" y="50"/>
                </a:cubicBezTo>
                <a:cubicBezTo>
                  <a:pt x="47" y="52"/>
                  <a:pt x="48" y="53"/>
                  <a:pt x="50" y="53"/>
                </a:cubicBezTo>
                <a:cubicBezTo>
                  <a:pt x="80" y="53"/>
                  <a:pt x="80" y="53"/>
                  <a:pt x="80" y="53"/>
                </a:cubicBezTo>
                <a:cubicBezTo>
                  <a:pt x="83" y="53"/>
                  <a:pt x="83" y="52"/>
                  <a:pt x="83" y="50"/>
                </a:cubicBezTo>
                <a:cubicBezTo>
                  <a:pt x="85" y="44"/>
                  <a:pt x="90" y="39"/>
                  <a:pt x="97" y="39"/>
                </a:cubicBezTo>
                <a:cubicBezTo>
                  <a:pt x="104" y="39"/>
                  <a:pt x="110" y="44"/>
                  <a:pt x="111" y="50"/>
                </a:cubicBezTo>
                <a:cubicBezTo>
                  <a:pt x="111" y="52"/>
                  <a:pt x="112" y="53"/>
                  <a:pt x="114" y="53"/>
                </a:cubicBezTo>
                <a:cubicBezTo>
                  <a:pt x="116" y="53"/>
                  <a:pt x="118" y="51"/>
                  <a:pt x="118" y="50"/>
                </a:cubicBezTo>
                <a:cubicBezTo>
                  <a:pt x="118" y="31"/>
                  <a:pt x="118" y="31"/>
                  <a:pt x="118" y="31"/>
                </a:cubicBezTo>
                <a:cubicBezTo>
                  <a:pt x="118" y="29"/>
                  <a:pt x="116" y="27"/>
                  <a:pt x="115" y="26"/>
                </a:cubicBezTo>
                <a:close/>
                <a:moveTo>
                  <a:pt x="89" y="33"/>
                </a:moveTo>
                <a:cubicBezTo>
                  <a:pt x="89" y="35"/>
                  <a:pt x="88" y="36"/>
                  <a:pt x="88" y="37"/>
                </a:cubicBezTo>
                <a:cubicBezTo>
                  <a:pt x="84" y="39"/>
                  <a:pt x="81" y="43"/>
                  <a:pt x="80" y="47"/>
                </a:cubicBezTo>
                <a:cubicBezTo>
                  <a:pt x="79" y="49"/>
                  <a:pt x="79" y="49"/>
                  <a:pt x="77" y="49"/>
                </a:cubicBezTo>
                <a:cubicBezTo>
                  <a:pt x="76" y="49"/>
                  <a:pt x="74" y="49"/>
                  <a:pt x="74" y="49"/>
                </a:cubicBezTo>
                <a:cubicBezTo>
                  <a:pt x="73" y="49"/>
                  <a:pt x="71" y="48"/>
                  <a:pt x="71" y="46"/>
                </a:cubicBezTo>
                <a:cubicBezTo>
                  <a:pt x="71" y="10"/>
                  <a:pt x="71" y="10"/>
                  <a:pt x="71" y="10"/>
                </a:cubicBezTo>
                <a:cubicBezTo>
                  <a:pt x="71" y="8"/>
                  <a:pt x="73" y="7"/>
                  <a:pt x="74" y="7"/>
                </a:cubicBezTo>
                <a:cubicBezTo>
                  <a:pt x="86" y="7"/>
                  <a:pt x="86" y="7"/>
                  <a:pt x="86" y="7"/>
                </a:cubicBezTo>
                <a:cubicBezTo>
                  <a:pt x="88" y="7"/>
                  <a:pt x="89" y="8"/>
                  <a:pt x="89" y="10"/>
                </a:cubicBezTo>
                <a:cubicBezTo>
                  <a:pt x="89" y="10"/>
                  <a:pt x="89" y="31"/>
                  <a:pt x="89" y="33"/>
                </a:cubicBezTo>
                <a:close/>
                <a:moveTo>
                  <a:pt x="102" y="23"/>
                </a:moveTo>
                <a:cubicBezTo>
                  <a:pt x="96" y="23"/>
                  <a:pt x="96" y="23"/>
                  <a:pt x="96" y="23"/>
                </a:cubicBezTo>
                <a:cubicBezTo>
                  <a:pt x="95" y="23"/>
                  <a:pt x="93" y="21"/>
                  <a:pt x="93" y="20"/>
                </a:cubicBezTo>
                <a:cubicBezTo>
                  <a:pt x="93" y="10"/>
                  <a:pt x="93" y="10"/>
                  <a:pt x="93" y="10"/>
                </a:cubicBezTo>
                <a:cubicBezTo>
                  <a:pt x="93" y="8"/>
                  <a:pt x="95" y="7"/>
                  <a:pt x="96" y="7"/>
                </a:cubicBezTo>
                <a:cubicBezTo>
                  <a:pt x="98" y="7"/>
                  <a:pt x="98" y="7"/>
                  <a:pt x="98" y="7"/>
                </a:cubicBezTo>
                <a:cubicBezTo>
                  <a:pt x="99" y="7"/>
                  <a:pt x="101" y="8"/>
                  <a:pt x="102" y="10"/>
                </a:cubicBezTo>
                <a:cubicBezTo>
                  <a:pt x="104" y="20"/>
                  <a:pt x="104" y="20"/>
                  <a:pt x="104" y="20"/>
                </a:cubicBezTo>
                <a:cubicBezTo>
                  <a:pt x="105" y="21"/>
                  <a:pt x="104" y="23"/>
                  <a:pt x="102" y="23"/>
                </a:cubicBezTo>
                <a:close/>
              </a:path>
            </a:pathLst>
          </a:custGeom>
          <a:noFill/>
          <a:ln w="19050">
            <a:solidFill>
              <a:schemeClr val="bg1"/>
            </a:solidFill>
            <a:round/>
            <a:headEnd/>
            <a:tailEnd/>
          </a:ln>
        </p:spPr>
        <p:txBody>
          <a:bodyPr vert="horz" wrap="square" lIns="98676" tIns="49338" rIns="98676" bIns="4933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86747"/>
            <a:endParaRPr lang="en-GB" sz="2000" dirty="0">
              <a:solidFill>
                <a:srgbClr val="000000"/>
              </a:solidFill>
              <a:cs typeface="Arial" pitchFamily="34" charset="0"/>
            </a:endParaRPr>
          </a:p>
        </p:txBody>
      </p:sp>
      <p:sp>
        <p:nvSpPr>
          <p:cNvPr id="33" name="TextBox 32"/>
          <p:cNvSpPr txBox="1"/>
          <p:nvPr/>
        </p:nvSpPr>
        <p:spPr>
          <a:xfrm>
            <a:off x="7189036" y="3981994"/>
            <a:ext cx="4681441" cy="343870"/>
          </a:xfrm>
          <a:prstGeom prst="rect">
            <a:avLst/>
          </a:prstGeom>
          <a:noFill/>
        </p:spPr>
        <p:txBody>
          <a:bodyPr wrap="square" lIns="91424" tIns="45712" rIns="91424" bIns="45712" rtlCol="0">
            <a:spAutoFit/>
          </a:bodyPr>
          <a:lstStyle/>
          <a:p>
            <a:r>
              <a:rPr lang="ru-RU" sz="1600" b="1" dirty="0"/>
              <a:t>Требования к лизингополучателю</a:t>
            </a:r>
          </a:p>
        </p:txBody>
      </p:sp>
      <p:cxnSp>
        <p:nvCxnSpPr>
          <p:cNvPr id="34" name="Прямая соединительная линия 33"/>
          <p:cNvCxnSpPr/>
          <p:nvPr/>
        </p:nvCxnSpPr>
        <p:spPr>
          <a:xfrm>
            <a:off x="7189036" y="4319893"/>
            <a:ext cx="4979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3403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169829</TotalTime>
  <Words>2068</Words>
  <Application>Microsoft Office PowerPoint</Application>
  <PresentationFormat>Произвольный</PresentationFormat>
  <Paragraphs>316</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5_Universal Template_RU</vt:lpstr>
      <vt:lpstr>Программа льготного лизинга оборудования для малого бизнеса   </vt:lpstr>
      <vt:lpstr>Программа льготного лизинга оборудования для субъектов малого предпринимательства</vt:lpstr>
      <vt:lpstr>Лизинговые продукты для приобретения оборудования в рамках Программы льготного лизинга</vt:lpstr>
      <vt:lpstr>Условия специального продукта  «Высокотехнологичное и инновационное производство»</vt:lpstr>
      <vt:lpstr>Условия специального продукта  «Приоритетное производство»</vt:lpstr>
      <vt:lpstr>Условия специального продукта «Создание»  для сельскохозяйственных кооперативов</vt:lpstr>
      <vt:lpstr>Условия специального продукта «Развитие»  для сельскохозяйственных кооперативов</vt:lpstr>
      <vt:lpstr>Условия специального продукта «Поставщики высокотехнологичной и инновационной продукции для крупнейших заказчиков»</vt:lpstr>
      <vt:lpstr>Условия специального продукта «Поставщики крупнейших заказчиков»</vt:lpstr>
      <vt:lpstr>Компенсация затрат при заключении договора лизинга</vt:lpstr>
      <vt:lpstr>Затраты на  лизинг по программе «Приоритетное производство»</vt:lpstr>
      <vt:lpstr>Задачи муниципальным образованиям </vt:lpstr>
      <vt:lpstr>Контактная информация</vt:lpstr>
      <vt:lpstr>Контактная информация</vt:lpstr>
    </vt:vector>
  </TitlesOfParts>
  <Company>Deloitte &amp; Touche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Лисятникова Людмила Леонидовна</cp:lastModifiedBy>
  <cp:revision>4916</cp:revision>
  <cp:lastPrinted>2018-09-14T07:28:28Z</cp:lastPrinted>
  <dcterms:created xsi:type="dcterms:W3CDTF">2010-08-23T12:41:44Z</dcterms:created>
  <dcterms:modified xsi:type="dcterms:W3CDTF">2018-09-26T08:31:04Z</dcterms:modified>
</cp:coreProperties>
</file>