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81" r:id="rId3"/>
    <p:sldId id="301" r:id="rId4"/>
    <p:sldId id="287" r:id="rId5"/>
    <p:sldId id="299" r:id="rId6"/>
    <p:sldId id="304" r:id="rId7"/>
    <p:sldId id="289" r:id="rId8"/>
    <p:sldId id="294" r:id="rId9"/>
    <p:sldId id="297" r:id="rId10"/>
    <p:sldId id="305" r:id="rId11"/>
    <p:sldId id="295" r:id="rId12"/>
    <p:sldId id="296" r:id="rId13"/>
    <p:sldId id="288" r:id="rId14"/>
    <p:sldId id="291" r:id="rId15"/>
    <p:sldId id="290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FDFD"/>
    <a:srgbClr val="D40000"/>
    <a:srgbClr val="B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445" autoAdjust="0"/>
  </p:normalViewPr>
  <p:slideViewPr>
    <p:cSldViewPr snapToGrid="0">
      <p:cViewPr>
        <p:scale>
          <a:sx n="100" d="100"/>
          <a:sy n="100" d="100"/>
        </p:scale>
        <p:origin x="-58" y="-62"/>
      </p:cViewPr>
      <p:guideLst>
        <p:guide orient="horz" pos="2160"/>
        <p:guide pos="3840"/>
        <p:guide pos="1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32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8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34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868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8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05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46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45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26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10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34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ipboard-green-check-list-311168/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klassiker-telefon-silhouette-163688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hyperlink" Target="https://de.fotolia.com/id/11450774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23" Type="http://schemas.openxmlformats.org/officeDocument/2006/relationships/hyperlink" Target="https://ru.freepik.com/free-icon/bars-chart-ascending_736689.htm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18" Type="http://schemas.openxmlformats.org/officeDocument/2006/relationships/hyperlink" Target="https://www.freepik.com/free-photos-vectors/patent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de.depositphotos.com/101606996/stock-illustration-cnc-milling-machine-icon.html" TargetMode="External"/><Relationship Id="rId12" Type="http://schemas.openxmlformats.org/officeDocument/2006/relationships/hyperlink" Target="http://ofinansah.kz/?type=4&amp;id=207&amp;lang=ru" TargetMode="External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twitter.com/Inzhener_e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18.png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hyperlink" Target="https://thenounproject.com/term/workin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designfile.com/post_construction-crane-vector_396468/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12" Type="http://schemas.openxmlformats.org/officeDocument/2006/relationships/hyperlink" Target="http://www.freepik.com/free-icon/eco-smoke-factory_743782.htm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fb.ru/article/174247/chto-takoe-repo-valyutnaya-sdelka-rep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freepik.com/darmowe-ikony/nauka-symbol-atomu_720579.htm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3.jpeg"/><Relationship Id="rId15" Type="http://schemas.openxmlformats.org/officeDocument/2006/relationships/image" Target="../media/image27.jpe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://biznesogolik.ru/pribyl-ot-pokupki-sajta-v-kred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Государственная поддержка промышленных предприятий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Документы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=""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=""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2"/>
            <a:ext cx="9475467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документов, предоставляемых в Фонд на этапах рассмотрения заявки размещен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сайте Фонда – раздел «Финансовая поддержка»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="" xmlns:a16="http://schemas.microsoft.com/office/drawing/2014/main" id="{2E366DD5-A01B-44C0-A8C2-D163C0383D98}"/>
              </a:ext>
            </a:extLst>
          </p:cNvPr>
          <p:cNvSpPr txBox="1">
            <a:spLocks/>
          </p:cNvSpPr>
          <p:nvPr/>
        </p:nvSpPr>
        <p:spPr>
          <a:xfrm>
            <a:off x="1136294" y="1171812"/>
            <a:ext cx="1444982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ЧЕК-ЛИСТ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F7BE4C8-80AE-4DC7-91C5-D2B519B08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52175" y="1614082"/>
            <a:ext cx="336842" cy="490943"/>
          </a:xfrm>
          <a:prstGeom prst="rect">
            <a:avLst/>
          </a:prstGeom>
        </p:spPr>
      </p:pic>
      <p:sp>
        <p:nvSpPr>
          <p:cNvPr id="13" name="Прямоугольник 2">
            <a:extLst>
              <a:ext uri="{FF2B5EF4-FFF2-40B4-BE49-F238E27FC236}">
                <a16:creationId xmlns=""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402925"/>
            <a:ext cx="6115049" cy="3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Юридические документы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Документы проекта*: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модель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обеспечения, оценка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8DA2FCC-5B50-485A-9687-4B967A048D59}"/>
              </a:ext>
            </a:extLst>
          </p:cNvPr>
          <p:cNvSpPr/>
          <p:nvPr/>
        </p:nvSpPr>
        <p:spPr>
          <a:xfrm>
            <a:off x="1648464" y="6146754"/>
            <a:ext cx="9629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Методические рекомендации по оформлению документов проекта размещены на сайте Фонда – раздел «Финансовая поддержка» </a:t>
            </a:r>
            <a:r>
              <a:rPr lang="ru-RU" sz="1100" dirty="0">
                <a:solidFill>
                  <a:srgbClr val="0070C0"/>
                </a:solidFill>
              </a:rPr>
              <a:t>https://frpmo.ru/support/.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="" xmlns:a16="http://schemas.microsoft.com/office/drawing/2014/main" id="{8321713F-8C7D-4799-9DB0-1CAF8E0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57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="" xmlns:a16="http://schemas.microsoft.com/office/drawing/2014/main" id="{C53DB8D4-E60D-4664-9B09-F117A886EC1D}"/>
              </a:ext>
            </a:extLst>
          </p:cNvPr>
          <p:cNvSpPr/>
          <p:nvPr/>
        </p:nvSpPr>
        <p:spPr>
          <a:xfrm>
            <a:off x="2046659" y="3094136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=""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890960" y="3094136"/>
            <a:ext cx="9475467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 </a:t>
            </a: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72059" y="3217740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=""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890959" y="2523262"/>
            <a:ext cx="9475467" cy="771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</a:t>
            </a:r>
            <a:r>
              <a:rPr lang="ru-RU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айт</a:t>
            </a: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Фонда - 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www.frpmo.ru</a:t>
            </a:r>
            <a:endParaRPr lang="ru-RU" sz="2800" b="1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24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53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DA134302-4DB6-44D5-BD8E-26B52DF47B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199401970"/>
              </p:ext>
            </p:extLst>
          </p:nvPr>
        </p:nvGraphicFramePr>
        <p:xfrm>
          <a:off x="1625242" y="713654"/>
          <a:ext cx="9757270" cy="583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3439">
                  <a:extLst>
                    <a:ext uri="{9D8B030D-6E8A-4147-A177-3AD203B41FA5}">
                      <a16:colId xmlns="" xmlns:a16="http://schemas.microsoft.com/office/drawing/2014/main" val="2473961154"/>
                    </a:ext>
                  </a:extLst>
                </a:gridCol>
              </a:tblGrid>
              <a:tr h="33882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D40000"/>
                        </a:solidFill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026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Разработка нового продукта/технологии, включая: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ОКР/ОТР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14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Производственно-технологические, маркетинговые тестирования и испытания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14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Патентные исследования и патентование разработанных решений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Сертификация, контрольно-сертификационные процедуры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53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>
                          <a:latin typeface="+mn-lt"/>
                        </a:rPr>
                        <a:t>• Приобретение расходных материалов для мероприятий по разработке нового продукта/технологии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71600" lvl="3" algn="l" defTabSz="4572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20%</a:t>
                      </a:r>
                      <a:b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5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Инжиниринг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7832020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Приобретение прав на </a:t>
                      </a:r>
                      <a:r>
                        <a:rPr lang="ru-RU" sz="1400" b="1" dirty="0" err="1">
                          <a:latin typeface="+mn-lt"/>
                        </a:rPr>
                        <a:t>РИДы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0873749"/>
                  </a:ext>
                </a:extLst>
              </a:tr>
              <a:tr h="41534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Приобретение в собственность промышленного оборудования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108937"/>
                  </a:ext>
                </a:extLst>
              </a:tr>
              <a:tr h="42353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Приобретение и использование специального оборудования для проведения опытно-конструкторских работ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8490356"/>
                  </a:ext>
                </a:extLst>
              </a:tr>
              <a:tr h="3697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Разработка ТЭО, </a:t>
                      </a:r>
                      <a:r>
                        <a:rPr lang="ru-RU" sz="1400" b="1" dirty="0" err="1">
                          <a:latin typeface="+mn-lt"/>
                        </a:rPr>
                        <a:t>прединвестиционный</a:t>
                      </a:r>
                      <a:r>
                        <a:rPr lang="ru-RU" sz="1400" b="1" dirty="0">
                          <a:latin typeface="+mn-lt"/>
                        </a:rPr>
                        <a:t> анализ, не включая расходы на аналитические исследования рынка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6893461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b="1" dirty="0">
                          <a:latin typeface="+mn-lt"/>
                        </a:rPr>
                        <a:t>Общехозяйственные расходы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ru-RU" sz="1000" dirty="0">
                          <a:latin typeface="+mn-lt"/>
                        </a:rPr>
                        <a:t>Не более 15%</a:t>
                      </a:r>
                      <a:br>
                        <a:rPr lang="ru-RU" sz="1000" dirty="0">
                          <a:latin typeface="+mn-lt"/>
                        </a:rPr>
                      </a:br>
                      <a:r>
                        <a:rPr lang="ru-RU" sz="1000" dirty="0">
                          <a:latin typeface="+mn-lt"/>
                        </a:rPr>
                        <a:t>суммы займа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0230300"/>
                  </a:ext>
                </a:extLst>
              </a:tr>
            </a:tbl>
          </a:graphicData>
        </a:graphic>
      </p:graphicFrame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F6D48C-B8EC-40C9-AD1F-B3B31D259D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1101111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D8A7B8DC-683F-4246-9F2E-88EDDD79CE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16" y="1554987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34" name="TextBox 15">
            <a:extLst>
              <a:ext uri="{FF2B5EF4-FFF2-40B4-BE49-F238E27FC236}">
                <a16:creationId xmlns="" xmlns:a16="http://schemas.microsoft.com/office/drawing/2014/main" id="{B5750445-942B-4318-BA95-6BDC069F47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A36D81A-F7B7-46ED-91FC-FCB4E0DD786B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12</a:t>
            </a:fld>
            <a:endParaRPr lang="ru-RU" alt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1FEBE13-AE49-4B38-9C6C-6EADB3FDAA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2000190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5A7A236-27E0-4A9C-877E-F8F7AD13E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3855495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68A77943-FC61-4C27-8755-4D1F90B287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4693393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3C786EB-68B3-4783-842A-0A4CD1B66C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2908515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1412B6F8-658E-4228-82E8-EA294539E6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916" t="4386" r="6852" b="6964"/>
          <a:stretch/>
        </p:blipFill>
        <p:spPr>
          <a:xfrm>
            <a:off x="9434537" y="5674294"/>
            <a:ext cx="417167" cy="40679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57417C21-CBE2-458E-B312-AE7C5435F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16" y="2501336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2707CAE-B944-4F03-8743-E090258FEA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16" y="3389461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1150EAFF-F0A5-4EF5-BEDD-A233A853C4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16" y="4314902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3D0FF381-7C4B-4547-A856-891A436B18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44" y="5188847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269EAF4D-4BC4-40C8-8DD2-1CEFCD117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5724" t="10600" r="5311" b="15525"/>
          <a:stretch/>
        </p:blipFill>
        <p:spPr>
          <a:xfrm>
            <a:off x="9433744" y="6181315"/>
            <a:ext cx="417988" cy="34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40886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="" xmlns:a16="http://schemas.microsoft.com/office/drawing/2014/main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98" y="2914209"/>
            <a:ext cx="9781784" cy="22043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технологий соответствуют принципам наилучших доступных технологий**;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у получаемой в ходе реализации проекта промышленной продукции потенциала импортозамещения либо экспортного потенциала;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научно-технического задела и подтверждение прав Заявителя на него;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="" xmlns:a16="http://schemas.microsoft.com/office/drawing/2014/main" id="{1603905A-4FDF-4D93-ACA2-384E415AA240}"/>
              </a:ext>
            </a:extLst>
          </p:cNvPr>
          <p:cNvGrpSpPr/>
          <p:nvPr/>
        </p:nvGrpSpPr>
        <p:grpSpPr>
          <a:xfrm>
            <a:off x="1460569" y="1867002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="" xmlns:a16="http://schemas.microsoft.com/office/drawing/2014/main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="" xmlns:a16="http://schemas.microsoft.com/office/drawing/2014/main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4" name="Прямоугольник 2">
            <a:extLst>
              <a:ext uri="{FF2B5EF4-FFF2-40B4-BE49-F238E27FC236}">
                <a16:creationId xmlns="" xmlns:a16="http://schemas.microsoft.com/office/drawing/2014/main" id="{87129AEC-C969-4F70-8236-8670228A4C4A}"/>
              </a:ext>
            </a:extLst>
          </p:cNvPr>
          <p:cNvSpPr txBox="1">
            <a:spLocks/>
          </p:cNvSpPr>
          <p:nvPr/>
        </p:nvSpPr>
        <p:spPr>
          <a:xfrm>
            <a:off x="1793596" y="1703905"/>
            <a:ext cx="961530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AC50390-B859-4906-90C6-A1CA26CF843C}"/>
              </a:ext>
            </a:extLst>
          </p:cNvPr>
          <p:cNvSpPr/>
          <p:nvPr/>
        </p:nvSpPr>
        <p:spPr>
          <a:xfrm>
            <a:off x="1460569" y="5875297"/>
            <a:ext cx="956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* 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 в том числе утвержденным информационно-технологическим справочникам по наилучшим доступным технологиям Росстандарта.</a:t>
            </a: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="" xmlns:a16="http://schemas.microsoft.com/office/drawing/2014/main" id="{2B0F148C-132A-4AA5-9451-C62677230D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E72BEA3-9908-4D6E-8D12-65B9A05B9FE8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1501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Требования к заявителю и основным участникам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CC958FD-B678-457E-8367-A984E08CCC5F}"/>
              </a:ext>
            </a:extLst>
          </p:cNvPr>
          <p:cNvSpPr/>
          <p:nvPr/>
        </p:nvSpPr>
        <p:spPr>
          <a:xfrm>
            <a:off x="1396052" y="1566932"/>
            <a:ext cx="1031108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Юридическое лицо - резидент Московской области, осуществляющее деятельность в сфере промышленности.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 момент подачи заявки раскрыта структура собственности, предоставлены список аффилированных лиц и сведения о бенефициарных владельцах – физических лицах.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Текущее и  прогнозируемое  на  срок  займа финансовое положение Заявителя устойчиво с точки зрения достаточности активов и денежных потоков.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Не находится в процессе реорганизации ( за исключением реорганизации в форме преобразования, слияния или присоединения), ликвидации или банкротства.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просроченной задолженности у заявителя/ аффилированных лиц, задействованных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реализации проекта в качестве основных участников: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налогам, сборам и иным обязательным платежам в бюджеты бюджетной системы РФ,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заработной плате перед работниками,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перед Фондом.</a:t>
            </a:r>
          </a:p>
          <a:p>
            <a:pPr marL="342900" indent="-342900"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Ключевой исполнитель/ поставщик оборудования: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резидент РФ или иностранное юридическое лицо, не зарегистрированное в низконалоговой юрисдикции,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находится в процессе ликвидации или банкротства,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осуществляет деятельность, соответствующую деятельности в рамках проекта, и роли, заявленной в проекте (поставщик оборудования, инжиниринговая компания и т.п.). Компетенции подтверждаются информацией о ранее выполненных аналогичных работах (услугах), произведенной продукцией.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предусмотрены расчеты через низконалоговые юрисдикции.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64986AFC-3766-4CE5-824C-42E2B33476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5384680-0443-437C-8603-DEB545202861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2927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111E28D-7982-424A-954E-D7762068E6CB}"/>
              </a:ext>
            </a:extLst>
          </p:cNvPr>
          <p:cNvSpPr txBox="1"/>
          <p:nvPr/>
        </p:nvSpPr>
        <p:spPr>
          <a:xfrm>
            <a:off x="1690535" y="1886212"/>
            <a:ext cx="946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D40000"/>
                </a:solidFill>
              </a:rPr>
              <a:t>«ПРОЕКТЫ ПИЩЕВОЙ И ПЕРЕРАБАТЫВАЮЩЕЙ ПРОМЫШЛЕННОСТИ»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Программы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7" name="Прямоугольник 2">
            <a:extLst>
              <a:ext uri="{FF2B5EF4-FFF2-40B4-BE49-F238E27FC236}">
                <a16:creationId xmlns="" xmlns:a16="http://schemas.microsoft.com/office/drawing/2014/main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247484" y="4268195"/>
            <a:ext cx="4055312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модернизацию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(переход на наилучшие доступные технологии)</a:t>
            </a:r>
          </a:p>
        </p:txBody>
      </p:sp>
      <p:sp>
        <p:nvSpPr>
          <p:cNvPr id="28" name="Прямоугольник 2">
            <a:extLst>
              <a:ext uri="{FF2B5EF4-FFF2-40B4-BE49-F238E27FC236}">
                <a16:creationId xmlns="" xmlns:a16="http://schemas.microsoft.com/office/drawing/2014/main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121632" y="4258466"/>
            <a:ext cx="3972539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 организацию нового производства продукции импортозамещения</a:t>
            </a:r>
          </a:p>
        </p:txBody>
      </p:sp>
      <p:sp>
        <p:nvSpPr>
          <p:cNvPr id="31" name="Прямоугольник 2">
            <a:extLst>
              <a:ext uri="{FF2B5EF4-FFF2-40B4-BE49-F238E27FC236}">
                <a16:creationId xmlns="" xmlns:a16="http://schemas.microsoft.com/office/drawing/2014/main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4971441" y="3334568"/>
            <a:ext cx="2921221" cy="518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="" xmlns:a16="http://schemas.microsoft.com/office/drawing/2014/main" id="{BB04023A-7A53-474C-A184-C3C86FC47FF3}"/>
              </a:ext>
            </a:extLst>
          </p:cNvPr>
          <p:cNvGrpSpPr/>
          <p:nvPr/>
        </p:nvGrpSpPr>
        <p:grpSpPr>
          <a:xfrm>
            <a:off x="1896793" y="4384957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="" xmlns:a16="http://schemas.microsoft.com/office/drawing/2014/main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="" xmlns:a16="http://schemas.microsoft.com/office/drawing/2014/main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6" name="Номер слайда 6">
            <a:extLst>
              <a:ext uri="{FF2B5EF4-FFF2-40B4-BE49-F238E27FC236}">
                <a16:creationId xmlns=""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680042" y="3110457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01027" y="3991708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426416" y="3991708"/>
            <a:ext cx="0" cy="1464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그룹 27">
            <a:extLst>
              <a:ext uri="{FF2B5EF4-FFF2-40B4-BE49-F238E27FC236}">
                <a16:creationId xmlns="" xmlns:a16="http://schemas.microsoft.com/office/drawing/2014/main" id="{03CA243B-12CF-46E8-88D4-4336F3ABA4C4}"/>
              </a:ext>
            </a:extLst>
          </p:cNvPr>
          <p:cNvGrpSpPr/>
          <p:nvPr/>
        </p:nvGrpSpPr>
        <p:grpSpPr>
          <a:xfrm>
            <a:off x="6751843" y="437830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="" xmlns:a16="http://schemas.microsoft.com/office/drawing/2014/main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="" xmlns:a16="http://schemas.microsoft.com/office/drawing/2014/main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926193106"/>
              </p:ext>
            </p:extLst>
          </p:nvPr>
        </p:nvGraphicFramePr>
        <p:xfrm>
          <a:off x="1473594" y="827465"/>
          <a:ext cx="10034086" cy="556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4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9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мес.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 млн. руб.</a:t>
                      </a:r>
                    </a:p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50%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Софинансирование заявителя, частных инвесторов </a:t>
                      </a:r>
                      <a:b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Целевой объем продаж новой продукции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промышленного производства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97209" y="1572442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621726" y="2292282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/>
                </a14:imgProps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613082" y="2884609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597209" y="3581568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7"/>
                </a14:imgProps>
              </a:ex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597209" y="4182390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=""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597209" y="4921468"/>
            <a:ext cx="554306" cy="554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5400B8C-0F6B-469C-8041-E05D91712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2"/>
                </a14:imgProps>
              </a:ext>
              <a:ext uri="{837473B0-CC2E-450A-ABE3-18F120FF3D39}">
                <a1611:picAttrSrcUrl xmlns=""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1663483" y="5853966"/>
            <a:ext cx="400912" cy="400912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=""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71702" y="1385386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7753954" y="1385386"/>
            <a:ext cx="0" cy="502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Отраслевые направления программы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171F8CD-5038-46A5-AC68-CBD440C4B554}"/>
              </a:ext>
            </a:extLst>
          </p:cNvPr>
          <p:cNvSpPr/>
          <p:nvPr/>
        </p:nvSpPr>
        <p:spPr>
          <a:xfrm>
            <a:off x="1396051" y="2540001"/>
            <a:ext cx="10209278" cy="28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10.1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Переработка и консервирование мяса и мясной пищевой продукции;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10.3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 Переработка и консервирование фруктов и овощей;</a:t>
            </a:r>
          </a:p>
          <a:p>
            <a:pPr>
              <a:buClr>
                <a:srgbClr val="D40000"/>
              </a:buClr>
              <a:buSzPct val="100000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10.5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Производство молочной продукции;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10.6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 Производство продуктов мукомольной и крупяной промышленности;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Clr>
                <a:srgbClr val="D40000"/>
              </a:buClr>
              <a:buSzPct val="100000"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10.7 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    Производство хлебобулочных и мучных кондитерских изделий.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="" xmlns:a16="http://schemas.microsoft.com/office/drawing/2014/main" id="{B101C9C6-32EE-4B20-8BC0-2F4DC5EDD8E2}"/>
              </a:ext>
            </a:extLst>
          </p:cNvPr>
          <p:cNvSpPr txBox="1">
            <a:spLocks/>
          </p:cNvSpPr>
          <p:nvPr/>
        </p:nvSpPr>
        <p:spPr>
          <a:xfrm>
            <a:off x="1506242" y="1375017"/>
            <a:ext cx="1306744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Номер класса ОКВЭД 2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0C3C736-163A-45DD-B352-93264276E7ED}"/>
              </a:ext>
            </a:extLst>
          </p:cNvPr>
          <p:cNvCxnSpPr>
            <a:cxnSpLocks/>
          </p:cNvCxnSpPr>
          <p:nvPr/>
        </p:nvCxnSpPr>
        <p:spPr>
          <a:xfrm>
            <a:off x="2812986" y="1192881"/>
            <a:ext cx="0" cy="502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1B109BB-654C-4222-8CAB-6BC66E4E9B9D}"/>
              </a:ext>
            </a:extLst>
          </p:cNvPr>
          <p:cNvCxnSpPr/>
          <p:nvPr/>
        </p:nvCxnSpPr>
        <p:spPr>
          <a:xfrm>
            <a:off x="1187745" y="2412081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196631D4-0498-40AE-AD8C-EB36B2CF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="" xmlns:a16="http://schemas.microsoft.com/office/drawing/2014/main" id="{1312B69B-EC24-4706-AB3C-9EF530DAD0CB}"/>
              </a:ext>
            </a:extLst>
          </p:cNvPr>
          <p:cNvSpPr txBox="1">
            <a:spLocks/>
          </p:cNvSpPr>
          <p:nvPr/>
        </p:nvSpPr>
        <p:spPr>
          <a:xfrm>
            <a:off x="2812986" y="1651907"/>
            <a:ext cx="5062625" cy="634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Вид экономической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79210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19195" t="20028" r="21238" b="20402"/>
          <a:stretch/>
        </p:blipFill>
        <p:spPr>
          <a:xfrm>
            <a:off x="2153929" y="5549108"/>
            <a:ext cx="648000" cy="6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=""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039689" y="3308580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=""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039028" y="5425184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=""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40" y="1489619"/>
            <a:ext cx="6465628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5940" y="2527185"/>
            <a:ext cx="6100675" cy="334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=""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5938" y="3532344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=""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5275" y="4594080"/>
            <a:ext cx="8052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=""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86046" y="5695582"/>
            <a:ext cx="7604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 l="17646" t="9199" r="1888" b="868"/>
          <a:stretch/>
        </p:blipFill>
        <p:spPr>
          <a:xfrm>
            <a:off x="2117099" y="2410256"/>
            <a:ext cx="714482" cy="54300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=""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=""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039692" y="224461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117099" y="1218757"/>
            <a:ext cx="771236" cy="771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181954" y="3446408"/>
            <a:ext cx="594885" cy="594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176635" y="4576634"/>
            <a:ext cx="624786" cy="624786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=""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039028" y="437011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04A2559-AF89-46AE-9FCA-53DEE2BA367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№1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12.</a:t>
            </a:r>
          </a:p>
        </p:txBody>
      </p:sp>
      <p:sp>
        <p:nvSpPr>
          <p:cNvPr id="39" name="Номер слайда 6">
            <a:extLst>
              <a:ext uri="{FF2B5EF4-FFF2-40B4-BE49-F238E27FC236}">
                <a16:creationId xmlns=""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78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E59CFC-392E-467C-B3B2-FF0F4B42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89152" y="2732440"/>
            <a:ext cx="737007" cy="737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20EE28-0F59-49C3-A2E8-843D46D45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06933" y="1558720"/>
            <a:ext cx="701444" cy="738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Нельзя использовать средства займа на: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6" name="타원 10">
            <a:extLst>
              <a:ext uri="{FF2B5EF4-FFF2-40B4-BE49-F238E27FC236}">
                <a16:creationId xmlns=""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107656" y="265066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타원 14">
            <a:extLst>
              <a:ext uri="{FF2B5EF4-FFF2-40B4-BE49-F238E27FC236}">
                <a16:creationId xmlns=""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107656" y="3745116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=""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907" y="1808607"/>
            <a:ext cx="8487423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 и капитальный ремонт зданий и сооружений</a:t>
            </a: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263907" y="2943480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Проведение научно-исследовательских работ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=""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263907" y="4027683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недвижимого имущества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7" name="Прямоугольник 2">
            <a:extLst>
              <a:ext uri="{FF2B5EF4-FFF2-40B4-BE49-F238E27FC236}">
                <a16:creationId xmlns=""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263907" y="4985517"/>
            <a:ext cx="8487423" cy="6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Рефинансирование заемных средств и уплату % 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 привлеченным кредитам/займам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9BC6CAB-C1E2-4E0C-964B-449B9DFF33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268200" y="3910587"/>
            <a:ext cx="597371" cy="5973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4981F07-12F6-4FF4-8A9F-1187CF739F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76336" y="3868481"/>
            <a:ext cx="340212" cy="31840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41A9BA9-CF22-4014-8C82-38BB4E5BF87E}"/>
              </a:ext>
            </a:extLst>
          </p:cNvPr>
          <p:cNvPicPr>
            <a:picLocks/>
          </p:cNvPicPr>
          <p:nvPr/>
        </p:nvPicPr>
        <p:blipFill rotWithShape="1">
          <a:blip r:embed="rId15">
            <a:extLs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rcRect l="7352" r="8436" b="7143"/>
          <a:stretch/>
        </p:blipFill>
        <p:spPr>
          <a:xfrm>
            <a:off x="2192102" y="4985517"/>
            <a:ext cx="744979" cy="567750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="" xmlns:a16="http://schemas.microsoft.com/office/drawing/2014/main" id="{3156EC27-5BD8-4755-A982-BACAE8BE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8">
            <a:extLst>
              <a:ext uri="{FF2B5EF4-FFF2-40B4-BE49-F238E27FC236}">
                <a16:creationId xmlns=""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107656" y="1551072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=""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109027" y="484423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69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** - принимается в залог после ввода в эксплуатацию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109D55C8-D3D2-4C13-BE97-FCE090D5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7634074"/>
              </p:ext>
            </p:extLst>
          </p:nvPr>
        </p:nvGraphicFramePr>
        <p:xfrm>
          <a:off x="1648464" y="1504828"/>
          <a:ext cx="9862499" cy="326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481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региональных фондов содействия кредитованию МСП, 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займа**)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="" xmlns:a16="http://schemas.microsoft.com/office/drawing/2014/main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="" xmlns:a16="http://schemas.microsoft.com/office/drawing/2014/main" id="{DE7FD6B5-D77A-46BC-956C-1AE78503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5825096"/>
              </p:ext>
            </p:extLst>
          </p:nvPr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="" xmlns:a16="http://schemas.microsoft.com/office/drawing/2014/main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0865E48-F749-402B-89F0-D2702098DC9C}"/>
              </a:ext>
            </a:extLst>
          </p:cNvPr>
          <p:cNvCxnSpPr/>
          <p:nvPr/>
        </p:nvCxnSpPr>
        <p:spPr>
          <a:xfrm flipH="1">
            <a:off x="1648463" y="31338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5B953327-CF26-4AE4-B9B3-8A224D51975F}"/>
              </a:ext>
            </a:extLst>
          </p:cNvPr>
          <p:cNvCxnSpPr/>
          <p:nvPr/>
        </p:nvCxnSpPr>
        <p:spPr>
          <a:xfrm>
            <a:off x="10410824" y="31338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417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Критерии отбора проектов </a:t>
            </a:r>
            <a:b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Прямоугольник 2">
            <a:extLst>
              <a:ext uri="{FF2B5EF4-FFF2-40B4-BE49-F238E27FC236}">
                <a16:creationId xmlns="" xmlns:a16="http://schemas.microsoft.com/office/drawing/2014/main" id="{2A435CD1-B73F-46AA-9CFC-37F4A38B7F8B}"/>
              </a:ext>
            </a:extLst>
          </p:cNvPr>
          <p:cNvSpPr txBox="1">
            <a:spLocks/>
          </p:cNvSpPr>
          <p:nvPr/>
        </p:nvSpPr>
        <p:spPr>
          <a:xfrm>
            <a:off x="1757298" y="1958928"/>
            <a:ext cx="9166954" cy="3724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Рыночная перспективность и потенциал импортозамещения/ экспортный потенциал продукта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Производственная обоснованность проекта и стратегическая заинтересованность компании в его реализации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Научно-техническая перспективность продукта и проекта, включая соответствие принципам наилучших доступных технологий (НДТ)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Финансово-экономическая эффективность и устойчивость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Финансовая состоятельность заявителя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Качество и достаточность обеспечения возврата займа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Юридическая состоятельность Заявителя, лиц, предоставивших обеспечение, ключевых исполнителей и схемы реализации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05D2DA2B-09C5-4989-B457-BB2CC2A8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05D7C9-9606-4804-B34A-C7BA7063D070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на слайдах 13 - 14.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6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=""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="" xmlns:a16="http://schemas.microsoft.com/office/drawing/2014/main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="" xmlns:a16="http://schemas.microsoft.com/office/drawing/2014/main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544" y="329226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="" xmlns:a16="http://schemas.microsoft.com/office/drawing/2014/main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889" y="1356125"/>
            <a:ext cx="2594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Заполнение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резюме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подача заявки в Фонд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="" xmlns:a16="http://schemas.microsoft.com/office/drawing/2014/main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519" y="4673015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="" xmlns:a16="http://schemas.microsoft.com/office/drawing/2014/main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890" y="1382523"/>
            <a:ext cx="2196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="" xmlns:a16="http://schemas.microsoft.com/office/drawing/2014/main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905" y="2005739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="" xmlns:a16="http://schemas.microsoft.com/office/drawing/2014/main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881519" y="5134681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="" xmlns:a16="http://schemas.microsoft.com/office/drawing/2014/main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4494889" y="2032929"/>
            <a:ext cx="2508530" cy="6886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 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="" xmlns:a16="http://schemas.microsoft.com/office/drawing/2014/main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346" y="3314489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="" xmlns:a16="http://schemas.microsoft.com/office/drawing/2014/main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558" y="32983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="" xmlns:a16="http://schemas.microsoft.com/office/drawing/2014/main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879" y="327412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="" xmlns:a16="http://schemas.microsoft.com/office/drawing/2014/main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840" y="3266181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="" xmlns:a16="http://schemas.microsoft.com/office/drawing/2014/main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519" y="328406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="" xmlns:a16="http://schemas.microsoft.com/office/drawing/2014/main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73015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="" xmlns:a16="http://schemas.microsoft.com/office/drawing/2014/main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137" y="4640341"/>
            <a:ext cx="1872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="" xmlns:a16="http://schemas.microsoft.com/office/drawing/2014/main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6108405" y="5116948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="" xmlns:a16="http://schemas.microsoft.com/office/drawing/2014/main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9283137" y="5116948"/>
            <a:ext cx="2269992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заявителя с Фондом в процессе мониторинга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="" xmlns:a16="http://schemas.microsoft.com/office/drawing/2014/main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635" y="330117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="" xmlns:a16="http://schemas.microsoft.com/office/drawing/2014/main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596" y="3293231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="" xmlns:a16="http://schemas.microsoft.com/office/drawing/2014/main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667" y="3300202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="" xmlns:a16="http://schemas.microsoft.com/office/drawing/2014/main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628" y="329226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="" xmlns:a16="http://schemas.microsoft.com/office/drawing/2014/main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176" y="3275195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="" xmlns:a16="http://schemas.microsoft.com/office/drawing/2014/main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3137" y="3267255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="" xmlns:a16="http://schemas.microsoft.com/office/drawing/2014/main" id="{5019B78F-3950-47FF-9F37-79AC61DA2DB2}"/>
              </a:ext>
            </a:extLst>
          </p:cNvPr>
          <p:cNvCxnSpPr/>
          <p:nvPr/>
        </p:nvCxnSpPr>
        <p:spPr>
          <a:xfrm>
            <a:off x="2881519" y="409012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E80978CC-EF64-495C-92AB-C2CD0193DB3C}"/>
              </a:ext>
            </a:extLst>
          </p:cNvPr>
          <p:cNvCxnSpPr/>
          <p:nvPr/>
        </p:nvCxnSpPr>
        <p:spPr>
          <a:xfrm>
            <a:off x="6102756" y="4086887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4491840" y="1432023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270544" y="1422695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433876EE-A39D-4BF8-B2DC-A6AA28D6A8BE}"/>
              </a:ext>
            </a:extLst>
          </p:cNvPr>
          <p:cNvCxnSpPr/>
          <p:nvPr/>
        </p:nvCxnSpPr>
        <p:spPr>
          <a:xfrm>
            <a:off x="9283137" y="4075406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B8C61887-FE66-4EBB-A549-5D0CF27C8C23}"/>
              </a:ext>
            </a:extLst>
          </p:cNvPr>
          <p:cNvCxnSpPr/>
          <p:nvPr/>
        </p:nvCxnSpPr>
        <p:spPr>
          <a:xfrm flipV="1">
            <a:off x="7655517" y="1426521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">
            <a:extLst>
              <a:ext uri="{FF2B5EF4-FFF2-40B4-BE49-F238E27FC236}">
                <a16:creationId xmlns="" xmlns:a16="http://schemas.microsoft.com/office/drawing/2014/main" id="{A739064C-7B3C-4929-B03B-0D458A954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008" y="1355491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49" name="Прямоугольник 2">
            <a:extLst>
              <a:ext uri="{FF2B5EF4-FFF2-40B4-BE49-F238E27FC236}">
                <a16:creationId xmlns="" xmlns:a16="http://schemas.microsoft.com/office/drawing/2014/main" id="{1C0FE803-B3CC-46E4-9956-867DE7DB6AE2}"/>
              </a:ext>
            </a:extLst>
          </p:cNvPr>
          <p:cNvSpPr txBox="1">
            <a:spLocks/>
          </p:cNvSpPr>
          <p:nvPr/>
        </p:nvSpPr>
        <p:spPr>
          <a:xfrm>
            <a:off x="7655517" y="2001935"/>
            <a:ext cx="2650350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</p:spTree>
    <p:extLst>
      <p:ext uri="{BB962C8B-B14F-4D97-AF65-F5344CB8AC3E}">
        <p14:creationId xmlns:p14="http://schemas.microsoft.com/office/powerpoint/2010/main" xmlns="" val="600674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3068</TotalTime>
  <Words>914</Words>
  <Application>Microsoft Office PowerPoint</Application>
  <PresentationFormat>Произвольный</PresentationFormat>
  <Paragraphs>182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Слайд 1</vt:lpstr>
      <vt:lpstr>Программы финансирования</vt:lpstr>
      <vt:lpstr>Слайд 3</vt:lpstr>
      <vt:lpstr>Отраслевые направления программы</vt:lpstr>
      <vt:lpstr>Целевое назначение займа</vt:lpstr>
      <vt:lpstr>Нельзя использовать средства займа на:</vt:lpstr>
      <vt:lpstr>Слайд 7</vt:lpstr>
      <vt:lpstr>Критерии отбора проектов  для финансирования</vt:lpstr>
      <vt:lpstr>Процесс рассмотрения заявки Фондом</vt:lpstr>
      <vt:lpstr>Документы проекта</vt:lpstr>
      <vt:lpstr>Консультационная поддержка</vt:lpstr>
      <vt:lpstr>Слайд 12</vt:lpstr>
      <vt:lpstr>Особенности программы </vt:lpstr>
      <vt:lpstr>Требования к заявителю и основным участникам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lastModifiedBy>Косачук Т.Е</cp:lastModifiedBy>
  <cp:revision>247</cp:revision>
  <cp:lastPrinted>2018-01-24T14:17:04Z</cp:lastPrinted>
  <dcterms:created xsi:type="dcterms:W3CDTF">2017-06-28T14:56:53Z</dcterms:created>
  <dcterms:modified xsi:type="dcterms:W3CDTF">2018-04-25T09:19:29Z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